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606" r:id="rId2"/>
    <p:sldId id="622" r:id="rId3"/>
    <p:sldId id="623" r:id="rId4"/>
    <p:sldId id="257" r:id="rId5"/>
    <p:sldId id="258" r:id="rId6"/>
    <p:sldId id="259" r:id="rId7"/>
    <p:sldId id="260" r:id="rId8"/>
    <p:sldId id="620" r:id="rId9"/>
    <p:sldId id="264" r:id="rId10"/>
    <p:sldId id="265" r:id="rId11"/>
    <p:sldId id="290" r:id="rId12"/>
    <p:sldId id="266" r:id="rId13"/>
    <p:sldId id="607" r:id="rId14"/>
    <p:sldId id="609" r:id="rId15"/>
    <p:sldId id="612" r:id="rId16"/>
    <p:sldId id="339" r:id="rId17"/>
    <p:sldId id="267" r:id="rId18"/>
    <p:sldId id="618" r:id="rId19"/>
    <p:sldId id="613" r:id="rId20"/>
    <p:sldId id="619" r:id="rId21"/>
    <p:sldId id="614" r:id="rId22"/>
    <p:sldId id="615" r:id="rId23"/>
    <p:sldId id="616" r:id="rId24"/>
    <p:sldId id="617" r:id="rId25"/>
    <p:sldId id="287" r:id="rId26"/>
    <p:sldId id="288" r:id="rId27"/>
    <p:sldId id="621" r:id="rId28"/>
    <p:sldId id="289" r:id="rId29"/>
  </p:sldIdLst>
  <p:sldSz cx="18288000" cy="10287000"/>
  <p:notesSz cx="9929813" cy="679926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autoAdjust="0"/>
    <p:restoredTop sz="94628" autoAdjust="0"/>
  </p:normalViewPr>
  <p:slideViewPr>
    <p:cSldViewPr>
      <p:cViewPr varScale="1">
        <p:scale>
          <a:sx n="76" d="100"/>
          <a:sy n="76" d="100"/>
        </p:scale>
        <p:origin x="616" y="21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B3C621-F351-CD4A-AF17-198B32810693}" type="doc">
      <dgm:prSet loTypeId="urn:microsoft.com/office/officeart/2005/8/layout/vList2" loCatId="list" qsTypeId="urn:microsoft.com/office/officeart/2005/8/quickstyle/simple3" qsCatId="simple" csTypeId="urn:microsoft.com/office/officeart/2005/8/colors/accent3_4" csCatId="accent3" phldr="1"/>
      <dgm:spPr/>
      <dgm:t>
        <a:bodyPr/>
        <a:lstStyle/>
        <a:p>
          <a:endParaRPr lang="it-IT"/>
        </a:p>
      </dgm:t>
    </dgm:pt>
    <dgm:pt modelId="{A981697D-17E2-F645-A2C5-5C2C4FB90A8D}">
      <dgm:prSet/>
      <dgm:spPr/>
      <dgm:t>
        <a:bodyPr/>
        <a:lstStyle/>
        <a:p>
          <a:pPr algn="ctr"/>
          <a:r>
            <a:rPr lang="en-US" noProof="0" dirty="0">
              <a:latin typeface="Roboto" panose="02000000000000000000" pitchFamily="2" charset="0"/>
              <a:ea typeface="Roboto" panose="02000000000000000000" pitchFamily="2" charset="0"/>
            </a:rPr>
            <a:t>Religious Meaning for Society</a:t>
          </a:r>
        </a:p>
      </dgm:t>
    </dgm:pt>
    <dgm:pt modelId="{D5486F9B-CF47-3D40-AB0A-7CA4BC324ACE}" type="parTrans" cxnId="{86CEEF03-0E8F-EB44-9EE4-4E6599295C37}">
      <dgm:prSet/>
      <dgm:spPr/>
      <dgm:t>
        <a:bodyPr/>
        <a:lstStyle/>
        <a:p>
          <a:endParaRPr lang="it-IT"/>
        </a:p>
      </dgm:t>
    </dgm:pt>
    <dgm:pt modelId="{2C33CEEC-0346-0744-9BD1-A0654ACBD540}" type="sibTrans" cxnId="{86CEEF03-0E8F-EB44-9EE4-4E6599295C37}">
      <dgm:prSet/>
      <dgm:spPr/>
      <dgm:t>
        <a:bodyPr/>
        <a:lstStyle/>
        <a:p>
          <a:endParaRPr lang="it-IT"/>
        </a:p>
      </dgm:t>
    </dgm:pt>
    <dgm:pt modelId="{C7E36220-5C11-794D-9DB2-5BE8B5AFEDEE}" type="pres">
      <dgm:prSet presAssocID="{0DB3C621-F351-CD4A-AF17-198B32810693}" presName="linear" presStyleCnt="0">
        <dgm:presLayoutVars>
          <dgm:animLvl val="lvl"/>
          <dgm:resizeHandles val="exact"/>
        </dgm:presLayoutVars>
      </dgm:prSet>
      <dgm:spPr/>
    </dgm:pt>
    <dgm:pt modelId="{CE9C9B33-1BAD-DB4A-8806-E47D619E403C}" type="pres">
      <dgm:prSet presAssocID="{A981697D-17E2-F645-A2C5-5C2C4FB90A8D}" presName="parentText" presStyleLbl="node1" presStyleIdx="0" presStyleCnt="1" custLinFactNeighborX="1942" custLinFactNeighborY="-34656">
        <dgm:presLayoutVars>
          <dgm:chMax val="0"/>
          <dgm:bulletEnabled val="1"/>
        </dgm:presLayoutVars>
      </dgm:prSet>
      <dgm:spPr/>
    </dgm:pt>
  </dgm:ptLst>
  <dgm:cxnLst>
    <dgm:cxn modelId="{86CEEF03-0E8F-EB44-9EE4-4E6599295C37}" srcId="{0DB3C621-F351-CD4A-AF17-198B32810693}" destId="{A981697D-17E2-F645-A2C5-5C2C4FB90A8D}" srcOrd="0" destOrd="0" parTransId="{D5486F9B-CF47-3D40-AB0A-7CA4BC324ACE}" sibTransId="{2C33CEEC-0346-0744-9BD1-A0654ACBD540}"/>
    <dgm:cxn modelId="{DD72D52B-4A95-EF42-B406-C43BFEE25322}" type="presOf" srcId="{A981697D-17E2-F645-A2C5-5C2C4FB90A8D}" destId="{CE9C9B33-1BAD-DB4A-8806-E47D619E403C}" srcOrd="0" destOrd="0" presId="urn:microsoft.com/office/officeart/2005/8/layout/vList2"/>
    <dgm:cxn modelId="{2908F1CC-E10C-5548-A42E-A8A3739E077A}" type="presOf" srcId="{0DB3C621-F351-CD4A-AF17-198B32810693}" destId="{C7E36220-5C11-794D-9DB2-5BE8B5AFEDEE}" srcOrd="0" destOrd="0" presId="urn:microsoft.com/office/officeart/2005/8/layout/vList2"/>
    <dgm:cxn modelId="{6845B004-9D2E-1848-A742-F467FE909AB2}" type="presParOf" srcId="{C7E36220-5C11-794D-9DB2-5BE8B5AFEDEE}" destId="{CE9C9B33-1BAD-DB4A-8806-E47D619E403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E82B7-987D-374E-B1B5-4A20E72243A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161B84E9-7A5A-F042-B54B-4C0ACBAB2C20}">
      <dgm:prSet/>
      <dgm:spPr>
        <a:solidFill>
          <a:schemeClr val="accent5">
            <a:lumMod val="75000"/>
          </a:schemeClr>
        </a:solidFill>
        <a:ln>
          <a:solidFill>
            <a:schemeClr val="accent5">
              <a:lumMod val="75000"/>
            </a:schemeClr>
          </a:solidFill>
        </a:ln>
      </dgm:spPr>
      <dgm:t>
        <a:bodyPr/>
        <a:lstStyle/>
        <a:p>
          <a:r>
            <a:rPr lang="en-US" b="1" dirty="0"/>
            <a:t>Structuring network information into knowledge about religion</a:t>
          </a:r>
          <a:endParaRPr lang="it-IT" dirty="0"/>
        </a:p>
      </dgm:t>
    </dgm:pt>
    <dgm:pt modelId="{FD7E185E-FE5A-E641-A5CA-6E3A0A7E7AF7}" type="parTrans" cxnId="{D04AB8F4-4834-DB41-AA7E-F1291B32549D}">
      <dgm:prSet/>
      <dgm:spPr/>
      <dgm:t>
        <a:bodyPr/>
        <a:lstStyle/>
        <a:p>
          <a:endParaRPr lang="it-IT"/>
        </a:p>
      </dgm:t>
    </dgm:pt>
    <dgm:pt modelId="{DE19800A-A7B2-D045-A9C0-B0CA49279673}" type="sibTrans" cxnId="{D04AB8F4-4834-DB41-AA7E-F1291B32549D}">
      <dgm:prSet/>
      <dgm:spPr/>
      <dgm:t>
        <a:bodyPr/>
        <a:lstStyle/>
        <a:p>
          <a:endParaRPr lang="it-IT"/>
        </a:p>
      </dgm:t>
    </dgm:pt>
    <dgm:pt modelId="{BA8C114B-EF82-9745-9570-19BF142153CC}" type="pres">
      <dgm:prSet presAssocID="{EA2E82B7-987D-374E-B1B5-4A20E72243A6}" presName="Name0" presStyleCnt="0">
        <dgm:presLayoutVars>
          <dgm:chPref val="3"/>
          <dgm:dir/>
          <dgm:animLvl val="lvl"/>
          <dgm:resizeHandles/>
        </dgm:presLayoutVars>
      </dgm:prSet>
      <dgm:spPr/>
    </dgm:pt>
    <dgm:pt modelId="{323D6900-2A59-5A40-A870-AB066C359073}" type="pres">
      <dgm:prSet presAssocID="{161B84E9-7A5A-F042-B54B-4C0ACBAB2C20}" presName="horFlow" presStyleCnt="0"/>
      <dgm:spPr/>
    </dgm:pt>
    <dgm:pt modelId="{478D95A6-632F-D848-8A79-B7D2D3D31F91}" type="pres">
      <dgm:prSet presAssocID="{161B84E9-7A5A-F042-B54B-4C0ACBAB2C20}" presName="bigChev" presStyleLbl="node1" presStyleIdx="0" presStyleCnt="1"/>
      <dgm:spPr/>
    </dgm:pt>
  </dgm:ptLst>
  <dgm:cxnLst>
    <dgm:cxn modelId="{C916B106-D22A-F54A-A3F5-8245ED1FA647}" type="presOf" srcId="{161B84E9-7A5A-F042-B54B-4C0ACBAB2C20}" destId="{478D95A6-632F-D848-8A79-B7D2D3D31F91}" srcOrd="0" destOrd="0" presId="urn:microsoft.com/office/officeart/2005/8/layout/lProcess3"/>
    <dgm:cxn modelId="{AA830054-D411-4E43-A5A5-E4BD13FEE739}" type="presOf" srcId="{EA2E82B7-987D-374E-B1B5-4A20E72243A6}" destId="{BA8C114B-EF82-9745-9570-19BF142153CC}" srcOrd="0" destOrd="0" presId="urn:microsoft.com/office/officeart/2005/8/layout/lProcess3"/>
    <dgm:cxn modelId="{D04AB8F4-4834-DB41-AA7E-F1291B32549D}" srcId="{EA2E82B7-987D-374E-B1B5-4A20E72243A6}" destId="{161B84E9-7A5A-F042-B54B-4C0ACBAB2C20}" srcOrd="0" destOrd="0" parTransId="{FD7E185E-FE5A-E641-A5CA-6E3A0A7E7AF7}" sibTransId="{DE19800A-A7B2-D045-A9C0-B0CA49279673}"/>
    <dgm:cxn modelId="{B19E0960-170F-5749-9FE6-D8369F7B7AA4}" type="presParOf" srcId="{BA8C114B-EF82-9745-9570-19BF142153CC}" destId="{323D6900-2A59-5A40-A870-AB066C359073}" srcOrd="0" destOrd="0" presId="urn:microsoft.com/office/officeart/2005/8/layout/lProcess3"/>
    <dgm:cxn modelId="{F54DC45B-5748-674E-8D52-2AD812C7BECF}" type="presParOf" srcId="{323D6900-2A59-5A40-A870-AB066C359073}" destId="{478D95A6-632F-D848-8A79-B7D2D3D31F91}"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9B839F-67B8-6245-BE90-DF7EE6B7E3A5}"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it-IT"/>
        </a:p>
      </dgm:t>
    </dgm:pt>
    <dgm:pt modelId="{4E193E3D-CECC-9F43-8C29-E04C2D387666}">
      <dgm:prSet/>
      <dgm:spPr/>
      <dgm:t>
        <a:bodyPr/>
        <a:lstStyle/>
        <a:p>
          <a:r>
            <a:rPr lang="en-US" b="1"/>
            <a:t>2022: De-Polarization in Religion and Ethics</a:t>
          </a:r>
          <a:endParaRPr lang="it-IT"/>
        </a:p>
      </dgm:t>
    </dgm:pt>
    <dgm:pt modelId="{F911609E-6122-8C40-953C-41C76171C8D1}" type="parTrans" cxnId="{0204611C-2C47-EB4A-BD9A-CEA8208551AD}">
      <dgm:prSet/>
      <dgm:spPr/>
      <dgm:t>
        <a:bodyPr/>
        <a:lstStyle/>
        <a:p>
          <a:endParaRPr lang="it-IT"/>
        </a:p>
      </dgm:t>
    </dgm:pt>
    <dgm:pt modelId="{3FDAEE1C-9859-CC4B-92C8-BD6445688698}" type="sibTrans" cxnId="{0204611C-2C47-EB4A-BD9A-CEA8208551AD}">
      <dgm:prSet/>
      <dgm:spPr/>
      <dgm:t>
        <a:bodyPr/>
        <a:lstStyle/>
        <a:p>
          <a:endParaRPr lang="it-IT"/>
        </a:p>
      </dgm:t>
    </dgm:pt>
    <dgm:pt modelId="{41EAA3CF-7B67-DA44-9FFD-2081B41BDB7A}">
      <dgm:prSet/>
      <dgm:spPr/>
      <dgm:t>
        <a:bodyPr/>
        <a:lstStyle/>
        <a:p>
          <a:r>
            <a:rPr lang="en-US" b="1"/>
            <a:t>2023: Dis-Embodiment in Religion and Ethics</a:t>
          </a:r>
          <a:endParaRPr lang="it-IT"/>
        </a:p>
      </dgm:t>
    </dgm:pt>
    <dgm:pt modelId="{B0826D65-8839-614D-9F4B-F2275487B562}" type="parTrans" cxnId="{4079B52F-863E-C746-AF6A-A47F49196ABB}">
      <dgm:prSet/>
      <dgm:spPr/>
      <dgm:t>
        <a:bodyPr/>
        <a:lstStyle/>
        <a:p>
          <a:endParaRPr lang="it-IT"/>
        </a:p>
      </dgm:t>
    </dgm:pt>
    <dgm:pt modelId="{62F60B26-99CB-B542-929E-3091413EBF24}" type="sibTrans" cxnId="{4079B52F-863E-C746-AF6A-A47F49196ABB}">
      <dgm:prSet/>
      <dgm:spPr/>
      <dgm:t>
        <a:bodyPr/>
        <a:lstStyle/>
        <a:p>
          <a:endParaRPr lang="it-IT"/>
        </a:p>
      </dgm:t>
    </dgm:pt>
    <dgm:pt modelId="{870EF8C4-DC92-D14B-A199-049DE35227E5}">
      <dgm:prSet/>
      <dgm:spPr/>
      <dgm:t>
        <a:bodyPr/>
        <a:lstStyle/>
        <a:p>
          <a:r>
            <a:rPr lang="en-US" b="1"/>
            <a:t>2024: Dis-Enchantment in Religion and Ethics</a:t>
          </a:r>
          <a:endParaRPr lang="it-IT"/>
        </a:p>
      </dgm:t>
    </dgm:pt>
    <dgm:pt modelId="{3F1328D1-D654-0A45-9F6F-EA7D6DDBFE60}" type="parTrans" cxnId="{C07BF0E6-6B96-C740-974A-D5239E818B1E}">
      <dgm:prSet/>
      <dgm:spPr/>
      <dgm:t>
        <a:bodyPr/>
        <a:lstStyle/>
        <a:p>
          <a:endParaRPr lang="it-IT"/>
        </a:p>
      </dgm:t>
    </dgm:pt>
    <dgm:pt modelId="{977BDA26-A0DF-9A47-B9D1-55B375FD937A}" type="sibTrans" cxnId="{C07BF0E6-6B96-C740-974A-D5239E818B1E}">
      <dgm:prSet/>
      <dgm:spPr/>
      <dgm:t>
        <a:bodyPr/>
        <a:lstStyle/>
        <a:p>
          <a:endParaRPr lang="it-IT"/>
        </a:p>
      </dgm:t>
    </dgm:pt>
    <dgm:pt modelId="{7D089A33-A814-8046-92A6-D61B97F2C14C}" type="pres">
      <dgm:prSet presAssocID="{5F9B839F-67B8-6245-BE90-DF7EE6B7E3A5}" presName="CompostProcess" presStyleCnt="0">
        <dgm:presLayoutVars>
          <dgm:dir/>
          <dgm:resizeHandles val="exact"/>
        </dgm:presLayoutVars>
      </dgm:prSet>
      <dgm:spPr/>
    </dgm:pt>
    <dgm:pt modelId="{F0A7C367-87DE-DB4A-BD09-776E1ECD6E07}" type="pres">
      <dgm:prSet presAssocID="{5F9B839F-67B8-6245-BE90-DF7EE6B7E3A5}" presName="arrow" presStyleLbl="bgShp" presStyleIdx="0" presStyleCnt="1"/>
      <dgm:spPr/>
    </dgm:pt>
    <dgm:pt modelId="{B99BDD26-4432-A942-BB90-C9B842EA9CAD}" type="pres">
      <dgm:prSet presAssocID="{5F9B839F-67B8-6245-BE90-DF7EE6B7E3A5}" presName="linearProcess" presStyleCnt="0"/>
      <dgm:spPr/>
    </dgm:pt>
    <dgm:pt modelId="{AF486810-9EF4-5444-BDB0-8A27F8C79210}" type="pres">
      <dgm:prSet presAssocID="{4E193E3D-CECC-9F43-8C29-E04C2D387666}" presName="textNode" presStyleLbl="node1" presStyleIdx="0" presStyleCnt="3">
        <dgm:presLayoutVars>
          <dgm:bulletEnabled val="1"/>
        </dgm:presLayoutVars>
      </dgm:prSet>
      <dgm:spPr/>
    </dgm:pt>
    <dgm:pt modelId="{A8BD8C0B-9E9B-734A-B1AC-5AD2ED7F8010}" type="pres">
      <dgm:prSet presAssocID="{3FDAEE1C-9859-CC4B-92C8-BD6445688698}" presName="sibTrans" presStyleCnt="0"/>
      <dgm:spPr/>
    </dgm:pt>
    <dgm:pt modelId="{22E7193A-B9CC-A34A-9997-34FB9B4B2BAC}" type="pres">
      <dgm:prSet presAssocID="{41EAA3CF-7B67-DA44-9FFD-2081B41BDB7A}" presName="textNode" presStyleLbl="node1" presStyleIdx="1" presStyleCnt="3">
        <dgm:presLayoutVars>
          <dgm:bulletEnabled val="1"/>
        </dgm:presLayoutVars>
      </dgm:prSet>
      <dgm:spPr/>
    </dgm:pt>
    <dgm:pt modelId="{EAEBD305-2362-AB43-93B8-9C07ECFAB01E}" type="pres">
      <dgm:prSet presAssocID="{62F60B26-99CB-B542-929E-3091413EBF24}" presName="sibTrans" presStyleCnt="0"/>
      <dgm:spPr/>
    </dgm:pt>
    <dgm:pt modelId="{977ECABB-0F34-8E45-A580-11B7642487D5}" type="pres">
      <dgm:prSet presAssocID="{870EF8C4-DC92-D14B-A199-049DE35227E5}" presName="textNode" presStyleLbl="node1" presStyleIdx="2" presStyleCnt="3">
        <dgm:presLayoutVars>
          <dgm:bulletEnabled val="1"/>
        </dgm:presLayoutVars>
      </dgm:prSet>
      <dgm:spPr/>
    </dgm:pt>
  </dgm:ptLst>
  <dgm:cxnLst>
    <dgm:cxn modelId="{408B0304-6276-E342-86C3-E094A10FDAA8}" type="presOf" srcId="{41EAA3CF-7B67-DA44-9FFD-2081B41BDB7A}" destId="{22E7193A-B9CC-A34A-9997-34FB9B4B2BAC}" srcOrd="0" destOrd="0" presId="urn:microsoft.com/office/officeart/2005/8/layout/hProcess9"/>
    <dgm:cxn modelId="{0204611C-2C47-EB4A-BD9A-CEA8208551AD}" srcId="{5F9B839F-67B8-6245-BE90-DF7EE6B7E3A5}" destId="{4E193E3D-CECC-9F43-8C29-E04C2D387666}" srcOrd="0" destOrd="0" parTransId="{F911609E-6122-8C40-953C-41C76171C8D1}" sibTransId="{3FDAEE1C-9859-CC4B-92C8-BD6445688698}"/>
    <dgm:cxn modelId="{4079B52F-863E-C746-AF6A-A47F49196ABB}" srcId="{5F9B839F-67B8-6245-BE90-DF7EE6B7E3A5}" destId="{41EAA3CF-7B67-DA44-9FFD-2081B41BDB7A}" srcOrd="1" destOrd="0" parTransId="{B0826D65-8839-614D-9F4B-F2275487B562}" sibTransId="{62F60B26-99CB-B542-929E-3091413EBF24}"/>
    <dgm:cxn modelId="{F3E3D57D-36FD-024E-97ED-E4DBEF1185F9}" type="presOf" srcId="{4E193E3D-CECC-9F43-8C29-E04C2D387666}" destId="{AF486810-9EF4-5444-BDB0-8A27F8C79210}" srcOrd="0" destOrd="0" presId="urn:microsoft.com/office/officeart/2005/8/layout/hProcess9"/>
    <dgm:cxn modelId="{2DA687A6-28C5-9248-9A0D-4337DE55B37F}" type="presOf" srcId="{870EF8C4-DC92-D14B-A199-049DE35227E5}" destId="{977ECABB-0F34-8E45-A580-11B7642487D5}" srcOrd="0" destOrd="0" presId="urn:microsoft.com/office/officeart/2005/8/layout/hProcess9"/>
    <dgm:cxn modelId="{C07BF0E6-6B96-C740-974A-D5239E818B1E}" srcId="{5F9B839F-67B8-6245-BE90-DF7EE6B7E3A5}" destId="{870EF8C4-DC92-D14B-A199-049DE35227E5}" srcOrd="2" destOrd="0" parTransId="{3F1328D1-D654-0A45-9F6F-EA7D6DDBFE60}" sibTransId="{977BDA26-A0DF-9A47-B9D1-55B375FD937A}"/>
    <dgm:cxn modelId="{342E7EF4-EE3A-EB4E-B8A5-CB81A10A0E56}" type="presOf" srcId="{5F9B839F-67B8-6245-BE90-DF7EE6B7E3A5}" destId="{7D089A33-A814-8046-92A6-D61B97F2C14C}" srcOrd="0" destOrd="0" presId="urn:microsoft.com/office/officeart/2005/8/layout/hProcess9"/>
    <dgm:cxn modelId="{2E520BC6-86BC-B444-8A48-A5E27A14AE44}" type="presParOf" srcId="{7D089A33-A814-8046-92A6-D61B97F2C14C}" destId="{F0A7C367-87DE-DB4A-BD09-776E1ECD6E07}" srcOrd="0" destOrd="0" presId="urn:microsoft.com/office/officeart/2005/8/layout/hProcess9"/>
    <dgm:cxn modelId="{A09F0386-6D32-9747-84EB-CC467441B557}" type="presParOf" srcId="{7D089A33-A814-8046-92A6-D61B97F2C14C}" destId="{B99BDD26-4432-A942-BB90-C9B842EA9CAD}" srcOrd="1" destOrd="0" presId="urn:microsoft.com/office/officeart/2005/8/layout/hProcess9"/>
    <dgm:cxn modelId="{83F7C308-0B39-DF43-B1DF-B8D9560736CE}" type="presParOf" srcId="{B99BDD26-4432-A942-BB90-C9B842EA9CAD}" destId="{AF486810-9EF4-5444-BDB0-8A27F8C79210}" srcOrd="0" destOrd="0" presId="urn:microsoft.com/office/officeart/2005/8/layout/hProcess9"/>
    <dgm:cxn modelId="{3BC09937-4823-164F-A9E8-84B776B6B89C}" type="presParOf" srcId="{B99BDD26-4432-A942-BB90-C9B842EA9CAD}" destId="{A8BD8C0B-9E9B-734A-B1AC-5AD2ED7F8010}" srcOrd="1" destOrd="0" presId="urn:microsoft.com/office/officeart/2005/8/layout/hProcess9"/>
    <dgm:cxn modelId="{20402982-1F59-3546-B9A5-0103B7036F31}" type="presParOf" srcId="{B99BDD26-4432-A942-BB90-C9B842EA9CAD}" destId="{22E7193A-B9CC-A34A-9997-34FB9B4B2BAC}" srcOrd="2" destOrd="0" presId="urn:microsoft.com/office/officeart/2005/8/layout/hProcess9"/>
    <dgm:cxn modelId="{883F91F7-8CB3-BE48-BB1F-DB74C374D2AF}" type="presParOf" srcId="{B99BDD26-4432-A942-BB90-C9B842EA9CAD}" destId="{EAEBD305-2362-AB43-93B8-9C07ECFAB01E}" srcOrd="3" destOrd="0" presId="urn:microsoft.com/office/officeart/2005/8/layout/hProcess9"/>
    <dgm:cxn modelId="{73A8C014-B635-2F4B-BFD1-B45EA291E1DC}" type="presParOf" srcId="{B99BDD26-4432-A942-BB90-C9B842EA9CAD}" destId="{977ECABB-0F34-8E45-A580-11B7642487D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C9B33-1BAD-DB4A-8806-E47D619E403C}">
      <dsp:nvSpPr>
        <dsp:cNvPr id="0" name=""/>
        <dsp:cNvSpPr/>
      </dsp:nvSpPr>
      <dsp:spPr>
        <a:xfrm>
          <a:off x="0" y="0"/>
          <a:ext cx="3121367" cy="359774"/>
        </a:xfrm>
        <a:prstGeom prst="round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noProof="0" dirty="0">
              <a:latin typeface="Roboto" panose="02000000000000000000" pitchFamily="2" charset="0"/>
              <a:ea typeface="Roboto" panose="02000000000000000000" pitchFamily="2" charset="0"/>
            </a:rPr>
            <a:t>Religious Meaning for Society</a:t>
          </a:r>
        </a:p>
      </dsp:txBody>
      <dsp:txXfrm>
        <a:off x="17563" y="17563"/>
        <a:ext cx="3086241" cy="324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D95A6-632F-D848-8A79-B7D2D3D31F91}">
      <dsp:nvSpPr>
        <dsp:cNvPr id="0" name=""/>
        <dsp:cNvSpPr/>
      </dsp:nvSpPr>
      <dsp:spPr>
        <a:xfrm>
          <a:off x="0" y="90729"/>
          <a:ext cx="5634878" cy="2253951"/>
        </a:xfrm>
        <a:prstGeom prst="chevron">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t>Structuring network information into knowledge about religion</a:t>
          </a:r>
          <a:endParaRPr lang="it-IT" sz="3100" kern="1200" dirty="0"/>
        </a:p>
      </dsp:txBody>
      <dsp:txXfrm>
        <a:off x="1126976" y="90729"/>
        <a:ext cx="3380927" cy="2253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C367-87DE-DB4A-BD09-776E1ECD6E07}">
      <dsp:nvSpPr>
        <dsp:cNvPr id="0" name=""/>
        <dsp:cNvSpPr/>
      </dsp:nvSpPr>
      <dsp:spPr>
        <a:xfrm>
          <a:off x="926306" y="0"/>
          <a:ext cx="10498137" cy="353943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486810-9EF4-5444-BDB0-8A27F8C79210}">
      <dsp:nvSpPr>
        <dsp:cNvPr id="0" name=""/>
        <dsp:cNvSpPr/>
      </dsp:nvSpPr>
      <dsp:spPr>
        <a:xfrm>
          <a:off x="13267" y="1061829"/>
          <a:ext cx="3975397" cy="14157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2022: De-Polarization in Religion and Ethics</a:t>
          </a:r>
          <a:endParaRPr lang="it-IT" sz="2900" kern="1200"/>
        </a:p>
      </dsp:txBody>
      <dsp:txXfrm>
        <a:off x="82379" y="1130941"/>
        <a:ext cx="3837173" cy="1277548"/>
      </dsp:txXfrm>
    </dsp:sp>
    <dsp:sp modelId="{22E7193A-B9CC-A34A-9997-34FB9B4B2BAC}">
      <dsp:nvSpPr>
        <dsp:cNvPr id="0" name=""/>
        <dsp:cNvSpPr/>
      </dsp:nvSpPr>
      <dsp:spPr>
        <a:xfrm>
          <a:off x="4187676" y="1061829"/>
          <a:ext cx="3975397" cy="14157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2023: Dis-Embodiment in Religion and Ethics</a:t>
          </a:r>
          <a:endParaRPr lang="it-IT" sz="2900" kern="1200"/>
        </a:p>
      </dsp:txBody>
      <dsp:txXfrm>
        <a:off x="4256788" y="1130941"/>
        <a:ext cx="3837173" cy="1277548"/>
      </dsp:txXfrm>
    </dsp:sp>
    <dsp:sp modelId="{977ECABB-0F34-8E45-A580-11B7642487D5}">
      <dsp:nvSpPr>
        <dsp:cNvPr id="0" name=""/>
        <dsp:cNvSpPr/>
      </dsp:nvSpPr>
      <dsp:spPr>
        <a:xfrm>
          <a:off x="8362084" y="1061829"/>
          <a:ext cx="3975397" cy="14157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2024: Dis-Enchantment in Religion and Ethics</a:t>
          </a:r>
          <a:endParaRPr lang="it-IT" sz="2900" kern="1200"/>
        </a:p>
      </dsp:txBody>
      <dsp:txXfrm>
        <a:off x="8431196" y="1130941"/>
        <a:ext cx="3837173" cy="12775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2919" cy="341013"/>
          </a:xfrm>
          <a:prstGeom prst="rect">
            <a:avLst/>
          </a:prstGeom>
        </p:spPr>
        <p:txBody>
          <a:bodyPr vert="horz" lIns="53529" tIns="26764" rIns="53529" bIns="26764" rtlCol="0"/>
          <a:lstStyle>
            <a:lvl1pPr algn="l">
              <a:defRPr sz="700"/>
            </a:lvl1pPr>
          </a:lstStyle>
          <a:p>
            <a:endParaRPr lang="it-IT"/>
          </a:p>
        </p:txBody>
      </p:sp>
      <p:sp>
        <p:nvSpPr>
          <p:cNvPr id="3" name="Segnaposto data 2"/>
          <p:cNvSpPr>
            <a:spLocks noGrp="1"/>
          </p:cNvSpPr>
          <p:nvPr>
            <p:ph type="dt" idx="1"/>
          </p:nvPr>
        </p:nvSpPr>
        <p:spPr>
          <a:xfrm>
            <a:off x="5624308" y="0"/>
            <a:ext cx="4302919" cy="341013"/>
          </a:xfrm>
          <a:prstGeom prst="rect">
            <a:avLst/>
          </a:prstGeom>
        </p:spPr>
        <p:txBody>
          <a:bodyPr vert="horz" lIns="53529" tIns="26764" rIns="53529" bIns="26764" rtlCol="0"/>
          <a:lstStyle>
            <a:lvl1pPr algn="r">
              <a:defRPr sz="700"/>
            </a:lvl1pPr>
          </a:lstStyle>
          <a:p>
            <a:fld id="{B7D9AA21-39F6-CC48-8724-DF022A3C5330}" type="datetimeFigureOut">
              <a:rPr lang="it-IT" smtClean="0"/>
              <a:t>25/10/22</a:t>
            </a:fld>
            <a:endParaRPr lang="it-IT"/>
          </a:p>
        </p:txBody>
      </p:sp>
      <p:sp>
        <p:nvSpPr>
          <p:cNvPr id="4" name="Segnaposto immagine diapositiva 3"/>
          <p:cNvSpPr>
            <a:spLocks noGrp="1" noRot="1" noChangeAspect="1"/>
          </p:cNvSpPr>
          <p:nvPr>
            <p:ph type="sldImg" idx="2"/>
          </p:nvPr>
        </p:nvSpPr>
        <p:spPr>
          <a:xfrm>
            <a:off x="2925763" y="849313"/>
            <a:ext cx="4078287" cy="2295525"/>
          </a:xfrm>
          <a:prstGeom prst="rect">
            <a:avLst/>
          </a:prstGeom>
          <a:noFill/>
          <a:ln w="12700">
            <a:solidFill>
              <a:prstClr val="black"/>
            </a:solidFill>
          </a:ln>
        </p:spPr>
        <p:txBody>
          <a:bodyPr vert="horz" lIns="53529" tIns="26764" rIns="53529" bIns="26764" rtlCol="0" anchor="ctr"/>
          <a:lstStyle/>
          <a:p>
            <a:endParaRPr lang="it-IT"/>
          </a:p>
        </p:txBody>
      </p:sp>
      <p:sp>
        <p:nvSpPr>
          <p:cNvPr id="5" name="Segnaposto note 4"/>
          <p:cNvSpPr>
            <a:spLocks noGrp="1"/>
          </p:cNvSpPr>
          <p:nvPr>
            <p:ph type="body" sz="quarter" idx="3"/>
          </p:nvPr>
        </p:nvSpPr>
        <p:spPr>
          <a:xfrm>
            <a:off x="992982" y="3272670"/>
            <a:ext cx="7943850" cy="2676685"/>
          </a:xfrm>
          <a:prstGeom prst="rect">
            <a:avLst/>
          </a:prstGeom>
        </p:spPr>
        <p:txBody>
          <a:bodyPr vert="horz" lIns="53529" tIns="26764" rIns="53529" bIns="26764"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458251"/>
            <a:ext cx="4302919" cy="341012"/>
          </a:xfrm>
          <a:prstGeom prst="rect">
            <a:avLst/>
          </a:prstGeom>
        </p:spPr>
        <p:txBody>
          <a:bodyPr vert="horz" lIns="53529" tIns="26764" rIns="53529" bIns="26764" rtlCol="0" anchor="b"/>
          <a:lstStyle>
            <a:lvl1pPr algn="l">
              <a:defRPr sz="700"/>
            </a:lvl1pPr>
          </a:lstStyle>
          <a:p>
            <a:endParaRPr lang="it-IT"/>
          </a:p>
        </p:txBody>
      </p:sp>
      <p:sp>
        <p:nvSpPr>
          <p:cNvPr id="7" name="Segnaposto numero diapositiva 6"/>
          <p:cNvSpPr>
            <a:spLocks noGrp="1"/>
          </p:cNvSpPr>
          <p:nvPr>
            <p:ph type="sldNum" sz="quarter" idx="5"/>
          </p:nvPr>
        </p:nvSpPr>
        <p:spPr>
          <a:xfrm>
            <a:off x="5624308" y="6458251"/>
            <a:ext cx="4302919" cy="341012"/>
          </a:xfrm>
          <a:prstGeom prst="rect">
            <a:avLst/>
          </a:prstGeom>
        </p:spPr>
        <p:txBody>
          <a:bodyPr vert="horz" lIns="53529" tIns="26764" rIns="53529" bIns="26764" rtlCol="0" anchor="b"/>
          <a:lstStyle>
            <a:lvl1pPr algn="r">
              <a:defRPr sz="700"/>
            </a:lvl1pPr>
          </a:lstStyle>
          <a:p>
            <a:fld id="{83D57B75-A298-8C46-8FD0-08D6D5ED4C95}" type="slidenum">
              <a:rPr lang="it-IT" smtClean="0"/>
              <a:t>‹N›</a:t>
            </a:fld>
            <a:endParaRPr lang="it-IT"/>
          </a:p>
        </p:txBody>
      </p:sp>
    </p:spTree>
    <p:extLst>
      <p:ext uri="{BB962C8B-B14F-4D97-AF65-F5344CB8AC3E}">
        <p14:creationId xmlns:p14="http://schemas.microsoft.com/office/powerpoint/2010/main" val="70764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3D57B75-A298-8C46-8FD0-08D6D5ED4C95}" type="slidenum">
              <a:rPr lang="it-IT" smtClean="0"/>
              <a:t>1</a:t>
            </a:fld>
            <a:endParaRPr lang="it-IT"/>
          </a:p>
        </p:txBody>
      </p:sp>
    </p:spTree>
    <p:extLst>
      <p:ext uri="{BB962C8B-B14F-4D97-AF65-F5344CB8AC3E}">
        <p14:creationId xmlns:p14="http://schemas.microsoft.com/office/powerpoint/2010/main" val="384260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0"/>
        <p:cNvGrpSpPr/>
        <p:nvPr/>
      </p:nvGrpSpPr>
      <p:grpSpPr>
        <a:xfrm>
          <a:off x="0" y="0"/>
          <a:ext cx="0" cy="0"/>
          <a:chOff x="0" y="0"/>
          <a:chExt cx="0" cy="0"/>
        </a:xfrm>
      </p:grpSpPr>
      <p:sp>
        <p:nvSpPr>
          <p:cNvPr id="4551" name="Google Shape;4551;p171:notes"/>
          <p:cNvSpPr txBox="1">
            <a:spLocks noGrp="1"/>
          </p:cNvSpPr>
          <p:nvPr>
            <p:ph type="body" idx="1"/>
          </p:nvPr>
        </p:nvSpPr>
        <p:spPr>
          <a:xfrm>
            <a:off x="372368" y="2908574"/>
            <a:ext cx="2978944" cy="2379742"/>
          </a:xfrm>
          <a:prstGeom prst="rect">
            <a:avLst/>
          </a:prstGeom>
        </p:spPr>
        <p:txBody>
          <a:bodyPr spcFirstLastPara="1" wrap="square" lIns="53520" tIns="26753" rIns="53520" bIns="26753" anchor="t" anchorCtr="0">
            <a:noAutofit/>
          </a:bodyPr>
          <a:lstStyle/>
          <a:p>
            <a:endParaRPr dirty="0">
              <a:latin typeface="Arial" panose="020B0604020202020204" pitchFamily="34" charset="0"/>
              <a:cs typeface="Arial" panose="020B0604020202020204" pitchFamily="34" charset="0"/>
            </a:endParaRPr>
          </a:p>
        </p:txBody>
      </p:sp>
      <p:sp>
        <p:nvSpPr>
          <p:cNvPr id="4552" name="Google Shape;4552;p171:notes"/>
          <p:cNvSpPr>
            <a:spLocks noGrp="1" noRot="1" noChangeAspect="1"/>
          </p:cNvSpPr>
          <p:nvPr>
            <p:ph type="sldImg" idx="2"/>
          </p:nvPr>
        </p:nvSpPr>
        <p:spPr>
          <a:xfrm>
            <a:off x="49213" y="755650"/>
            <a:ext cx="3625850" cy="2039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848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0"/>
        <p:cNvGrpSpPr/>
        <p:nvPr/>
      </p:nvGrpSpPr>
      <p:grpSpPr>
        <a:xfrm>
          <a:off x="0" y="0"/>
          <a:ext cx="0" cy="0"/>
          <a:chOff x="0" y="0"/>
          <a:chExt cx="0" cy="0"/>
        </a:xfrm>
      </p:grpSpPr>
      <p:sp>
        <p:nvSpPr>
          <p:cNvPr id="4551" name="Google Shape;4551;p171:notes"/>
          <p:cNvSpPr txBox="1">
            <a:spLocks noGrp="1"/>
          </p:cNvSpPr>
          <p:nvPr>
            <p:ph type="body" idx="1"/>
          </p:nvPr>
        </p:nvSpPr>
        <p:spPr>
          <a:xfrm>
            <a:off x="372368" y="2908574"/>
            <a:ext cx="2978944" cy="2379742"/>
          </a:xfrm>
          <a:prstGeom prst="rect">
            <a:avLst/>
          </a:prstGeom>
        </p:spPr>
        <p:txBody>
          <a:bodyPr spcFirstLastPara="1" wrap="square" lIns="53520" tIns="26753" rIns="53520" bIns="26753" anchor="t" anchorCtr="0">
            <a:noAutofit/>
          </a:bodyPr>
          <a:lstStyle/>
          <a:p>
            <a:pPr>
              <a:lnSpc>
                <a:spcPct val="90000"/>
              </a:lnSpc>
              <a:buClr>
                <a:schemeClr val="dk1"/>
              </a:buClr>
              <a:buSzPts val="4500"/>
            </a:pPr>
            <a:r>
              <a:rPr lang="en-US" sz="700" b="1" dirty="0">
                <a:solidFill>
                  <a:schemeClr val="dk1"/>
                </a:solidFill>
                <a:latin typeface="Arial" panose="020B0604020202020204" pitchFamily="34" charset="0"/>
                <a:ea typeface="Roboto"/>
                <a:cs typeface="Arial" panose="020B0604020202020204" pitchFamily="34" charset="0"/>
                <a:sym typeface="Roboto"/>
              </a:rPr>
              <a:t>Complex process control</a:t>
            </a:r>
          </a:p>
          <a:p>
            <a:pPr>
              <a:lnSpc>
                <a:spcPct val="90000"/>
              </a:lnSpc>
              <a:buClr>
                <a:schemeClr val="dk1"/>
              </a:buClr>
              <a:buSzPts val="4500"/>
            </a:pPr>
            <a:r>
              <a:rPr lang="en-US" sz="700" b="1" dirty="0">
                <a:solidFill>
                  <a:schemeClr val="dk1"/>
                </a:solidFill>
                <a:latin typeface="Arial" panose="020B0604020202020204" pitchFamily="34" charset="0"/>
                <a:ea typeface="Roboto"/>
                <a:cs typeface="Arial" panose="020B0604020202020204" pitchFamily="34" charset="0"/>
                <a:sym typeface="Roboto"/>
              </a:rPr>
              <a:t>Virtual and Extended Reality</a:t>
            </a:r>
          </a:p>
          <a:p>
            <a:pPr>
              <a:lnSpc>
                <a:spcPct val="90000"/>
              </a:lnSpc>
              <a:buClr>
                <a:schemeClr val="dk1"/>
              </a:buClr>
              <a:buSzPts val="4500"/>
            </a:pPr>
            <a:r>
              <a:rPr lang="en-US" sz="700" b="1" dirty="0">
                <a:solidFill>
                  <a:schemeClr val="dk1"/>
                </a:solidFill>
                <a:latin typeface="Arial" panose="020B0604020202020204" pitchFamily="34" charset="0"/>
                <a:ea typeface="Roboto"/>
                <a:cs typeface="Arial" panose="020B0604020202020204" pitchFamily="34" charset="0"/>
                <a:sym typeface="Roboto"/>
              </a:rPr>
              <a:t>Predictive models</a:t>
            </a:r>
          </a:p>
          <a:p>
            <a:pPr>
              <a:lnSpc>
                <a:spcPct val="90000"/>
              </a:lnSpc>
              <a:buClr>
                <a:schemeClr val="dk1"/>
              </a:buClr>
              <a:buSzPts val="4500"/>
            </a:pPr>
            <a:r>
              <a:rPr lang="en-US" sz="700" b="1" dirty="0">
                <a:solidFill>
                  <a:schemeClr val="dk1"/>
                </a:solidFill>
                <a:latin typeface="Arial" panose="020B0604020202020204" pitchFamily="34" charset="0"/>
                <a:ea typeface="Roboto"/>
                <a:cs typeface="Arial" panose="020B0604020202020204" pitchFamily="34" charset="0"/>
                <a:sym typeface="Roboto"/>
              </a:rPr>
              <a:t>Critical Systems</a:t>
            </a:r>
          </a:p>
          <a:p>
            <a:pPr>
              <a:lnSpc>
                <a:spcPct val="90000"/>
              </a:lnSpc>
              <a:buClr>
                <a:schemeClr val="dk1"/>
              </a:buClr>
              <a:buSzPts val="4500"/>
            </a:pPr>
            <a:r>
              <a:rPr lang="en-US" sz="700" b="1" dirty="0">
                <a:solidFill>
                  <a:schemeClr val="dk1"/>
                </a:solidFill>
                <a:latin typeface="Arial" panose="020B0604020202020204" pitchFamily="34" charset="0"/>
                <a:ea typeface="Roboto"/>
                <a:cs typeface="Arial" panose="020B0604020202020204" pitchFamily="34" charset="0"/>
                <a:sym typeface="Roboto"/>
              </a:rPr>
              <a:t>Geomatics</a:t>
            </a:r>
          </a:p>
          <a:p>
            <a:pPr>
              <a:lnSpc>
                <a:spcPct val="90000"/>
              </a:lnSpc>
              <a:buClr>
                <a:schemeClr val="dk1"/>
              </a:buClr>
              <a:buSzPts val="4500"/>
            </a:pPr>
            <a:r>
              <a:rPr lang="en-US" sz="700" b="1" dirty="0">
                <a:solidFill>
                  <a:schemeClr val="dk1"/>
                </a:solidFill>
                <a:latin typeface="Arial" panose="020B0604020202020204" pitchFamily="34" charset="0"/>
                <a:ea typeface="Roboto"/>
                <a:cs typeface="Arial" panose="020B0604020202020204" pitchFamily="34" charset="0"/>
                <a:sym typeface="Roboto"/>
              </a:rPr>
              <a:t>Predictive maintenance</a:t>
            </a:r>
          </a:p>
          <a:p>
            <a:pPr>
              <a:lnSpc>
                <a:spcPct val="90000"/>
              </a:lnSpc>
              <a:buClr>
                <a:schemeClr val="dk1"/>
              </a:buClr>
              <a:buSzPts val="4500"/>
            </a:pPr>
            <a:endParaRPr lang="en-US" sz="700" b="1" dirty="0">
              <a:solidFill>
                <a:schemeClr val="dk1"/>
              </a:solidFill>
              <a:latin typeface="Arial" panose="020B0604020202020204" pitchFamily="34" charset="0"/>
              <a:ea typeface="Roboto"/>
              <a:cs typeface="Arial" panose="020B0604020202020204" pitchFamily="34" charset="0"/>
              <a:sym typeface="Roboto"/>
            </a:endParaRPr>
          </a:p>
          <a:p>
            <a:endParaRPr dirty="0">
              <a:latin typeface="Arial" panose="020B0604020202020204" pitchFamily="34" charset="0"/>
              <a:cs typeface="Arial" panose="020B0604020202020204" pitchFamily="34" charset="0"/>
            </a:endParaRPr>
          </a:p>
        </p:txBody>
      </p:sp>
      <p:sp>
        <p:nvSpPr>
          <p:cNvPr id="4552" name="Google Shape;4552;p171:notes"/>
          <p:cNvSpPr>
            <a:spLocks noGrp="1" noRot="1" noChangeAspect="1"/>
          </p:cNvSpPr>
          <p:nvPr>
            <p:ph type="sldImg" idx="2"/>
          </p:nvPr>
        </p:nvSpPr>
        <p:spPr>
          <a:xfrm>
            <a:off x="49213" y="755650"/>
            <a:ext cx="3625850" cy="2039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25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6:notes"/>
          <p:cNvSpPr txBox="1">
            <a:spLocks noGrp="1"/>
          </p:cNvSpPr>
          <p:nvPr>
            <p:ph type="body" idx="1"/>
          </p:nvPr>
        </p:nvSpPr>
        <p:spPr>
          <a:xfrm>
            <a:off x="372368" y="2908574"/>
            <a:ext cx="2978944" cy="2379742"/>
          </a:xfrm>
          <a:prstGeom prst="rect">
            <a:avLst/>
          </a:prstGeom>
        </p:spPr>
        <p:txBody>
          <a:bodyPr spcFirstLastPara="1" wrap="square" lIns="53520" tIns="26753" rIns="53520" bIns="26753" anchor="t" anchorCtr="0">
            <a:noAutofit/>
          </a:bodyPr>
          <a:lstStyle/>
          <a:p>
            <a:endParaRPr dirty="0"/>
          </a:p>
        </p:txBody>
      </p:sp>
      <p:sp>
        <p:nvSpPr>
          <p:cNvPr id="482" name="Google Shape;482;p6:notes"/>
          <p:cNvSpPr>
            <a:spLocks noGrp="1" noRot="1" noChangeAspect="1"/>
          </p:cNvSpPr>
          <p:nvPr>
            <p:ph type="sldImg" idx="2"/>
          </p:nvPr>
        </p:nvSpPr>
        <p:spPr>
          <a:xfrm>
            <a:off x="49213" y="755650"/>
            <a:ext cx="3625850" cy="20399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8:notes"/>
          <p:cNvSpPr txBox="1">
            <a:spLocks noGrp="1"/>
          </p:cNvSpPr>
          <p:nvPr>
            <p:ph type="body" idx="1"/>
          </p:nvPr>
        </p:nvSpPr>
        <p:spPr>
          <a:xfrm>
            <a:off x="372368" y="2908574"/>
            <a:ext cx="2978944" cy="2379742"/>
          </a:xfrm>
          <a:prstGeom prst="rect">
            <a:avLst/>
          </a:prstGeom>
        </p:spPr>
        <p:txBody>
          <a:bodyPr spcFirstLastPara="1" wrap="square" lIns="53520" tIns="26753" rIns="53520" bIns="26753" anchor="t" anchorCtr="0">
            <a:noAutofit/>
          </a:bodyPr>
          <a:lstStyle/>
          <a:p>
            <a:endParaRPr/>
          </a:p>
        </p:txBody>
      </p:sp>
      <p:sp>
        <p:nvSpPr>
          <p:cNvPr id="685" name="Google Shape;685;p18:notes"/>
          <p:cNvSpPr>
            <a:spLocks noGrp="1" noRot="1" noChangeAspect="1"/>
          </p:cNvSpPr>
          <p:nvPr>
            <p:ph type="sldImg" idx="2"/>
          </p:nvPr>
        </p:nvSpPr>
        <p:spPr>
          <a:xfrm>
            <a:off x="49213" y="755650"/>
            <a:ext cx="3625850" cy="2039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461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8:notes"/>
          <p:cNvSpPr txBox="1">
            <a:spLocks noGrp="1"/>
          </p:cNvSpPr>
          <p:nvPr>
            <p:ph type="body" idx="1"/>
          </p:nvPr>
        </p:nvSpPr>
        <p:spPr>
          <a:xfrm>
            <a:off x="372368" y="2908574"/>
            <a:ext cx="2978944" cy="2379742"/>
          </a:xfrm>
          <a:prstGeom prst="rect">
            <a:avLst/>
          </a:prstGeom>
        </p:spPr>
        <p:txBody>
          <a:bodyPr spcFirstLastPara="1" wrap="square" lIns="53520" tIns="26753" rIns="53520" bIns="26753" anchor="t" anchorCtr="0">
            <a:noAutofit/>
          </a:bodyPr>
          <a:lstStyle/>
          <a:p>
            <a:endParaRPr/>
          </a:p>
        </p:txBody>
      </p:sp>
      <p:sp>
        <p:nvSpPr>
          <p:cNvPr id="685" name="Google Shape;685;p18:notes"/>
          <p:cNvSpPr>
            <a:spLocks noGrp="1" noRot="1" noChangeAspect="1"/>
          </p:cNvSpPr>
          <p:nvPr>
            <p:ph type="sldImg" idx="2"/>
          </p:nvPr>
        </p:nvSpPr>
        <p:spPr>
          <a:xfrm>
            <a:off x="49213" y="755650"/>
            <a:ext cx="3625850" cy="2039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56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p84:notes"/>
          <p:cNvSpPr txBox="1">
            <a:spLocks noGrp="1"/>
          </p:cNvSpPr>
          <p:nvPr>
            <p:ph type="body" idx="1"/>
          </p:nvPr>
        </p:nvSpPr>
        <p:spPr>
          <a:xfrm>
            <a:off x="372368" y="2908574"/>
            <a:ext cx="2978944" cy="2379742"/>
          </a:xfrm>
          <a:prstGeom prst="rect">
            <a:avLst/>
          </a:prstGeom>
        </p:spPr>
        <p:txBody>
          <a:bodyPr spcFirstLastPara="1" wrap="square" lIns="53520" tIns="26753" rIns="53520" bIns="26753" anchor="t" anchorCtr="0">
            <a:noAutofit/>
          </a:bodyPr>
          <a:lstStyle/>
          <a:p>
            <a:endParaRPr/>
          </a:p>
        </p:txBody>
      </p:sp>
      <p:sp>
        <p:nvSpPr>
          <p:cNvPr id="2222" name="Google Shape;2222;p84:notes"/>
          <p:cNvSpPr>
            <a:spLocks noGrp="1" noRot="1" noChangeAspect="1"/>
          </p:cNvSpPr>
          <p:nvPr>
            <p:ph type="sldImg" idx="2"/>
          </p:nvPr>
        </p:nvSpPr>
        <p:spPr>
          <a:xfrm>
            <a:off x="49213" y="755650"/>
            <a:ext cx="3625850" cy="20399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166B3"/>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sz="3600" b="0" i="0">
                <a:solidFill>
                  <a:srgbClr val="1166B3"/>
                </a:solidFill>
                <a:latin typeface="Roboto Condensed"/>
                <a:cs typeface="Roboto Condense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828800" y="9393980"/>
            <a:ext cx="4206240" cy="514350"/>
          </a:xfrm>
        </p:spPr>
        <p:txBody>
          <a:bodyPr lIns="0" tIns="0" rIns="0" bIns="0"/>
          <a:lstStyle>
            <a:lvl1pPr algn="l">
              <a:defRPr>
                <a:solidFill>
                  <a:schemeClr val="tx1">
                    <a:tint val="75000"/>
                  </a:schemeClr>
                </a:solidFill>
              </a:defRPr>
            </a:lvl1pPr>
          </a:lstStyle>
          <a:p>
            <a:fld id="{1D8BD707-D9CF-40AE-B4C6-C98DA3205C09}" type="datetimeFigureOut">
              <a:rPr lang="en-US"/>
              <a:t>10/25/22</a:t>
            </a:fld>
            <a:endParaRPr lang="en-US"/>
          </a:p>
        </p:txBody>
      </p:sp>
      <p:sp>
        <p:nvSpPr>
          <p:cNvPr id="6" name="Holder 6"/>
          <p:cNvSpPr>
            <a:spLocks noGrp="1"/>
          </p:cNvSpPr>
          <p:nvPr>
            <p:ph type="sldNum" sz="quarter" idx="7"/>
          </p:nvPr>
        </p:nvSpPr>
        <p:spPr>
          <a:xfrm>
            <a:off x="13167361" y="9566910"/>
            <a:ext cx="4206240" cy="514350"/>
          </a:xfrm>
        </p:spPr>
        <p:txBody>
          <a:bodyPr lIns="0" tIns="0" rIns="0" bIns="0"/>
          <a:lstStyle>
            <a:lvl1pPr algn="r">
              <a:defRPr>
                <a:solidFill>
                  <a:schemeClr val="tx1">
                    <a:tint val="75000"/>
                  </a:schemeClr>
                </a:solidFill>
              </a:defRPr>
            </a:lvl1pPr>
          </a:lstStyle>
          <a:p>
            <a:fld id="{B6F15528-21DE-4FAA-801E-634DDDAF4B2B}" type="slidenum">
              <a:t>‹N›</a:t>
            </a:fld>
            <a:endParaRPr/>
          </a:p>
        </p:txBody>
      </p:sp>
      <p:sp>
        <p:nvSpPr>
          <p:cNvPr id="7" name="CasellaDiTesto 6">
            <a:extLst>
              <a:ext uri="{FF2B5EF4-FFF2-40B4-BE49-F238E27FC236}">
                <a16:creationId xmlns:a16="http://schemas.microsoft.com/office/drawing/2014/main" id="{F5A5B905-7D99-627B-EC29-C47FEE4B9FD3}"/>
              </a:ext>
            </a:extLst>
          </p:cNvPr>
          <p:cNvSpPr txBox="1"/>
          <p:nvPr userDrawn="1"/>
        </p:nvSpPr>
        <p:spPr>
          <a:xfrm>
            <a:off x="685800" y="9209314"/>
            <a:ext cx="184731" cy="369332"/>
          </a:xfrm>
          <a:prstGeom prst="rect">
            <a:avLst/>
          </a:prstGeom>
          <a:noFill/>
        </p:spPr>
        <p:txBody>
          <a:bodyPr wrap="none" rtlCol="0">
            <a:spAutoFit/>
          </a:bodyPr>
          <a:lstStyle/>
          <a:p>
            <a:endParaRPr lang="en-US" dirty="0"/>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166B3"/>
                </a:solidFill>
                <a:latin typeface="Roboto"/>
                <a:cs typeface="Roboto"/>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1701044" y="2247514"/>
            <a:ext cx="4916169" cy="5643880"/>
          </a:xfrm>
          <a:prstGeom prst="rect">
            <a:avLst/>
          </a:prstGeom>
        </p:spPr>
        <p:txBody>
          <a:bodyPr wrap="square" lIns="0" tIns="0" rIns="0" bIns="0">
            <a:spAutoFit/>
          </a:bodyPr>
          <a:lstStyle>
            <a:lvl1pPr>
              <a:defRPr sz="3200" b="0" i="0">
                <a:solidFill>
                  <a:srgbClr val="85859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166B3"/>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‹N›</a:t>
            </a:fld>
            <a:endParaRPr/>
          </a:p>
        </p:txBody>
      </p:sp>
      <p:pic>
        <p:nvPicPr>
          <p:cNvPr id="10" name="Shape 33"/>
          <p:cNvPicPr preferRelativeResize="0"/>
          <p:nvPr userDrawn="1"/>
        </p:nvPicPr>
        <p:blipFill rotWithShape="1">
          <a:blip r:embed="rId2">
            <a:alphaModFix/>
          </a:blip>
          <a:srcRect/>
          <a:stretch/>
        </p:blipFill>
        <p:spPr>
          <a:xfrm>
            <a:off x="704850" y="9290120"/>
            <a:ext cx="895350" cy="519235"/>
          </a:xfrm>
          <a:prstGeom prst="rect">
            <a:avLst/>
          </a:prstGeom>
          <a:noFill/>
          <a:ln>
            <a:noFill/>
          </a:ln>
        </p:spPr>
      </p:pic>
    </p:spTree>
    <p:extLst>
      <p:ext uri="{BB962C8B-B14F-4D97-AF65-F5344CB8AC3E}">
        <p14:creationId xmlns:p14="http://schemas.microsoft.com/office/powerpoint/2010/main" val="42242962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EFAULT SLIDE">
  <p:cSld name="1_DEFAULT SLIDE">
    <p:spTree>
      <p:nvGrpSpPr>
        <p:cNvPr id="1" name="Shape 86"/>
        <p:cNvGrpSpPr/>
        <p:nvPr/>
      </p:nvGrpSpPr>
      <p:grpSpPr>
        <a:xfrm>
          <a:off x="0" y="0"/>
          <a:ext cx="0" cy="0"/>
          <a:chOff x="0" y="0"/>
          <a:chExt cx="0" cy="0"/>
        </a:xfrm>
      </p:grpSpPr>
      <p:cxnSp>
        <p:nvCxnSpPr>
          <p:cNvPr id="87" name="Google Shape;87;p212"/>
          <p:cNvCxnSpPr/>
          <p:nvPr/>
        </p:nvCxnSpPr>
        <p:spPr>
          <a:xfrm>
            <a:off x="704850" y="685800"/>
            <a:ext cx="0" cy="1028700"/>
          </a:xfrm>
          <a:prstGeom prst="straightConnector1">
            <a:avLst/>
          </a:prstGeom>
          <a:noFill/>
          <a:ln w="63500" cap="flat" cmpd="sng">
            <a:solidFill>
              <a:schemeClr val="accent1"/>
            </a:solidFill>
            <a:prstDash val="solid"/>
            <a:miter lim="800000"/>
            <a:headEnd type="none" w="sm" len="sm"/>
            <a:tailEnd type="none" w="sm" len="sm"/>
          </a:ln>
        </p:spPr>
      </p:cxnSp>
      <p:cxnSp>
        <p:nvCxnSpPr>
          <p:cNvPr id="88" name="Google Shape;88;p212"/>
          <p:cNvCxnSpPr/>
          <p:nvPr/>
        </p:nvCxnSpPr>
        <p:spPr>
          <a:xfrm>
            <a:off x="16744950" y="9186985"/>
            <a:ext cx="0" cy="742950"/>
          </a:xfrm>
          <a:prstGeom prst="straightConnector1">
            <a:avLst/>
          </a:prstGeom>
          <a:noFill/>
          <a:ln w="63500" cap="flat" cmpd="sng">
            <a:solidFill>
              <a:schemeClr val="accent1"/>
            </a:solidFill>
            <a:prstDash val="solid"/>
            <a:miter lim="800000"/>
            <a:headEnd type="none" w="sm" len="sm"/>
            <a:tailEnd type="none" w="sm" len="sm"/>
          </a:ln>
        </p:spPr>
      </p:cxnSp>
      <p:sp>
        <p:nvSpPr>
          <p:cNvPr id="89" name="Google Shape;89;p212"/>
          <p:cNvSpPr txBox="1">
            <a:spLocks noGrp="1"/>
          </p:cNvSpPr>
          <p:nvPr>
            <p:ph type="sldNum" idx="12"/>
          </p:nvPr>
        </p:nvSpPr>
        <p:spPr>
          <a:xfrm>
            <a:off x="16916400" y="9072685"/>
            <a:ext cx="1142994" cy="954107"/>
          </a:xfrm>
          <a:prstGeom prst="rect">
            <a:avLst/>
          </a:prstGeom>
          <a:noFill/>
          <a:ln>
            <a:noFill/>
          </a:ln>
        </p:spPr>
        <p:txBody>
          <a:bodyPr spcFirstLastPara="1" wrap="square" lIns="91425" tIns="45700" rIns="91425" bIns="45700" anchor="t" anchorCtr="0">
            <a:spAutoFit/>
          </a:bodyPr>
          <a:lstStyle>
            <a:lvl1pPr marL="0" marR="0" lvl="0" indent="0" algn="l" rtl="0">
              <a:spcBef>
                <a:spcPts val="0"/>
              </a:spcBef>
              <a:buNone/>
              <a:defRPr sz="2800" b="1">
                <a:solidFill>
                  <a:schemeClr val="accent2"/>
                </a:solidFill>
                <a:latin typeface="Roboto"/>
                <a:ea typeface="Roboto"/>
                <a:cs typeface="Roboto"/>
                <a:sym typeface="Roboto"/>
              </a:defRPr>
            </a:lvl1pPr>
            <a:lvl2pPr marL="0" marR="0" lvl="1" indent="0" algn="l" rtl="0">
              <a:spcBef>
                <a:spcPts val="0"/>
              </a:spcBef>
              <a:buNone/>
              <a:defRPr sz="2800" b="1">
                <a:solidFill>
                  <a:schemeClr val="accent2"/>
                </a:solidFill>
                <a:latin typeface="Roboto"/>
                <a:ea typeface="Roboto"/>
                <a:cs typeface="Roboto"/>
                <a:sym typeface="Roboto"/>
              </a:defRPr>
            </a:lvl2pPr>
            <a:lvl3pPr marL="0" marR="0" lvl="2" indent="0" algn="l" rtl="0">
              <a:spcBef>
                <a:spcPts val="0"/>
              </a:spcBef>
              <a:buNone/>
              <a:defRPr sz="2800" b="1">
                <a:solidFill>
                  <a:schemeClr val="accent2"/>
                </a:solidFill>
                <a:latin typeface="Roboto"/>
                <a:ea typeface="Roboto"/>
                <a:cs typeface="Roboto"/>
                <a:sym typeface="Roboto"/>
              </a:defRPr>
            </a:lvl3pPr>
            <a:lvl4pPr marL="0" marR="0" lvl="3" indent="0" algn="l" rtl="0">
              <a:spcBef>
                <a:spcPts val="0"/>
              </a:spcBef>
              <a:buNone/>
              <a:defRPr sz="2800" b="1">
                <a:solidFill>
                  <a:schemeClr val="accent2"/>
                </a:solidFill>
                <a:latin typeface="Roboto"/>
                <a:ea typeface="Roboto"/>
                <a:cs typeface="Roboto"/>
                <a:sym typeface="Roboto"/>
              </a:defRPr>
            </a:lvl4pPr>
            <a:lvl5pPr marL="0" marR="0" lvl="4" indent="0" algn="l" rtl="0">
              <a:spcBef>
                <a:spcPts val="0"/>
              </a:spcBef>
              <a:buNone/>
              <a:defRPr sz="2800" b="1">
                <a:solidFill>
                  <a:schemeClr val="accent2"/>
                </a:solidFill>
                <a:latin typeface="Roboto"/>
                <a:ea typeface="Roboto"/>
                <a:cs typeface="Roboto"/>
                <a:sym typeface="Roboto"/>
              </a:defRPr>
            </a:lvl5pPr>
            <a:lvl6pPr marL="0" marR="0" lvl="5" indent="0" algn="l" rtl="0">
              <a:spcBef>
                <a:spcPts val="0"/>
              </a:spcBef>
              <a:buNone/>
              <a:defRPr sz="2800" b="1">
                <a:solidFill>
                  <a:schemeClr val="accent2"/>
                </a:solidFill>
                <a:latin typeface="Roboto"/>
                <a:ea typeface="Roboto"/>
                <a:cs typeface="Roboto"/>
                <a:sym typeface="Roboto"/>
              </a:defRPr>
            </a:lvl6pPr>
            <a:lvl7pPr marL="0" marR="0" lvl="6" indent="0" algn="l" rtl="0">
              <a:spcBef>
                <a:spcPts val="0"/>
              </a:spcBef>
              <a:buNone/>
              <a:defRPr sz="2800" b="1">
                <a:solidFill>
                  <a:schemeClr val="accent2"/>
                </a:solidFill>
                <a:latin typeface="Roboto"/>
                <a:ea typeface="Roboto"/>
                <a:cs typeface="Roboto"/>
                <a:sym typeface="Roboto"/>
              </a:defRPr>
            </a:lvl7pPr>
            <a:lvl8pPr marL="0" marR="0" lvl="7" indent="0" algn="l" rtl="0">
              <a:spcBef>
                <a:spcPts val="0"/>
              </a:spcBef>
              <a:buNone/>
              <a:defRPr sz="2800" b="1">
                <a:solidFill>
                  <a:schemeClr val="accent2"/>
                </a:solidFill>
                <a:latin typeface="Roboto"/>
                <a:ea typeface="Roboto"/>
                <a:cs typeface="Roboto"/>
                <a:sym typeface="Roboto"/>
              </a:defRPr>
            </a:lvl8pPr>
            <a:lvl9pPr marL="0" marR="0" lvl="8" indent="0" algn="l" rtl="0">
              <a:spcBef>
                <a:spcPts val="0"/>
              </a:spcBef>
              <a:buNone/>
              <a:defRPr sz="2800" b="1">
                <a:solidFill>
                  <a:schemeClr val="accent2"/>
                </a:solidFill>
                <a:latin typeface="Roboto"/>
                <a:ea typeface="Roboto"/>
                <a:cs typeface="Roboto"/>
                <a:sym typeface="Roboto"/>
              </a:defRPr>
            </a:lvl9pPr>
          </a:lstStyle>
          <a:p>
            <a:pPr marL="0" lvl="0" indent="0" algn="l" rtl="0">
              <a:spcBef>
                <a:spcPts val="0"/>
              </a:spcBef>
              <a:spcAft>
                <a:spcPts val="0"/>
              </a:spcAft>
              <a:buNone/>
            </a:pPr>
            <a:r>
              <a:rPr lang="en-US"/>
              <a:t>page</a:t>
            </a:r>
            <a:endParaRPr sz="1400" b="0">
              <a:solidFill>
                <a:srgbClr val="000000"/>
              </a:solidFill>
              <a:latin typeface="Arial"/>
              <a:ea typeface="Arial"/>
              <a:cs typeface="Arial"/>
              <a:sym typeface="Arial"/>
            </a:endParaRPr>
          </a:p>
          <a:p>
            <a:pPr marL="0" lvl="0" indent="0" algn="l" rtl="0">
              <a:spcBef>
                <a:spcPts val="0"/>
              </a:spcBef>
              <a:spcAft>
                <a:spcPts val="0"/>
              </a:spcAft>
              <a:buNone/>
            </a:pPr>
            <a:r>
              <a:rPr lang="en-US"/>
              <a:t>0</a:t>
            </a:r>
            <a:fld id="{00000000-1234-1234-1234-123412341234}" type="slidenum">
              <a:rPr lang="en-US"/>
              <a:t>‹N›</a:t>
            </a:fld>
            <a:endParaRPr/>
          </a:p>
        </p:txBody>
      </p:sp>
      <p:pic>
        <p:nvPicPr>
          <p:cNvPr id="90" name="Google Shape;90;p212"/>
          <p:cNvPicPr preferRelativeResize="0"/>
          <p:nvPr/>
        </p:nvPicPr>
        <p:blipFill rotWithShape="1">
          <a:blip r:embed="rId2">
            <a:alphaModFix/>
          </a:blip>
          <a:srcRect/>
          <a:stretch/>
        </p:blipFill>
        <p:spPr>
          <a:xfrm>
            <a:off x="704850" y="9321032"/>
            <a:ext cx="895350" cy="474855"/>
          </a:xfrm>
          <a:prstGeom prst="rect">
            <a:avLst/>
          </a:prstGeom>
          <a:noFill/>
          <a:ln>
            <a:noFill/>
          </a:ln>
        </p:spPr>
      </p:pic>
      <p:sp>
        <p:nvSpPr>
          <p:cNvPr id="91" name="Google Shape;91;p212"/>
          <p:cNvSpPr txBox="1">
            <a:spLocks noGrp="1"/>
          </p:cNvSpPr>
          <p:nvPr>
            <p:ph type="title"/>
          </p:nvPr>
        </p:nvSpPr>
        <p:spPr>
          <a:xfrm>
            <a:off x="914400" y="685800"/>
            <a:ext cx="5448300" cy="1089529"/>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rgbClr val="1166B3"/>
              </a:buClr>
              <a:buSzPts val="3600"/>
              <a:buFont typeface="Roboto"/>
              <a:buNone/>
              <a:defRPr sz="3600" b="1" i="0" u="none" strike="noStrike" cap="none">
                <a:solidFill>
                  <a:srgbClr val="1166B3"/>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387381862"/>
      </p:ext>
    </p:extLst>
  </p:cSld>
  <p:clrMapOvr>
    <a:masterClrMapping/>
  </p:clrMapOvr>
  <mc:AlternateContent xmlns:mc="http://schemas.openxmlformats.org/markup-compatibility/2006" xmlns:p14="http://schemas.microsoft.com/office/powerpoint/2010/main">
    <mc:Choice Requires="p14">
      <p:transition spd="slow" p14:dur="17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EVICES OPT-5">
  <p:cSld name="DEVICES OPT-5">
    <p:spTree>
      <p:nvGrpSpPr>
        <p:cNvPr id="1" name="Shape 294"/>
        <p:cNvGrpSpPr/>
        <p:nvPr/>
      </p:nvGrpSpPr>
      <p:grpSpPr>
        <a:xfrm>
          <a:off x="0" y="0"/>
          <a:ext cx="0" cy="0"/>
          <a:chOff x="0" y="0"/>
          <a:chExt cx="0" cy="0"/>
        </a:xfrm>
      </p:grpSpPr>
      <p:sp>
        <p:nvSpPr>
          <p:cNvPr id="295" name="Google Shape;295;p243"/>
          <p:cNvSpPr>
            <a:spLocks noGrp="1"/>
          </p:cNvSpPr>
          <p:nvPr>
            <p:ph type="pic" idx="2"/>
          </p:nvPr>
        </p:nvSpPr>
        <p:spPr>
          <a:xfrm>
            <a:off x="3438144" y="3054096"/>
            <a:ext cx="5276088" cy="325526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Roboto"/>
                <a:ea typeface="Roboto"/>
                <a:cs typeface="Roboto"/>
                <a:sym typeface="Roboto"/>
              </a:defRPr>
            </a:lvl1pPr>
            <a:lvl2pPr marR="0" lvl="1"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Roboto"/>
                <a:ea typeface="Roboto"/>
                <a:cs typeface="Roboto"/>
                <a:sym typeface="Roboto"/>
              </a:defRPr>
            </a:lvl2pPr>
            <a:lvl3pPr marR="0" lvl="2"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Roboto"/>
                <a:ea typeface="Roboto"/>
                <a:cs typeface="Roboto"/>
                <a:sym typeface="Roboto"/>
              </a:defRPr>
            </a:lvl3pPr>
            <a:lvl4pPr marR="0" lvl="3"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Roboto"/>
                <a:ea typeface="Roboto"/>
                <a:cs typeface="Roboto"/>
                <a:sym typeface="Roboto"/>
              </a:defRPr>
            </a:lvl4pPr>
            <a:lvl5pPr marR="0" lvl="4"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Roboto"/>
                <a:ea typeface="Roboto"/>
                <a:cs typeface="Roboto"/>
                <a:sym typeface="Robo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Roboto"/>
                <a:ea typeface="Roboto"/>
                <a:cs typeface="Roboto"/>
                <a:sym typeface="Robo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Roboto"/>
                <a:ea typeface="Roboto"/>
                <a:cs typeface="Roboto"/>
                <a:sym typeface="Robo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Roboto"/>
                <a:ea typeface="Roboto"/>
                <a:cs typeface="Roboto"/>
                <a:sym typeface="Robo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Roboto"/>
                <a:ea typeface="Roboto"/>
                <a:cs typeface="Roboto"/>
                <a:sym typeface="Roboto"/>
              </a:defRPr>
            </a:lvl9pPr>
          </a:lstStyle>
          <a:p>
            <a:endParaRPr/>
          </a:p>
        </p:txBody>
      </p:sp>
      <p:cxnSp>
        <p:nvCxnSpPr>
          <p:cNvPr id="296" name="Google Shape;296;p243"/>
          <p:cNvCxnSpPr/>
          <p:nvPr/>
        </p:nvCxnSpPr>
        <p:spPr>
          <a:xfrm>
            <a:off x="704850" y="685800"/>
            <a:ext cx="0" cy="1028700"/>
          </a:xfrm>
          <a:prstGeom prst="straightConnector1">
            <a:avLst/>
          </a:prstGeom>
          <a:noFill/>
          <a:ln w="63500" cap="flat" cmpd="sng">
            <a:solidFill>
              <a:schemeClr val="accent1"/>
            </a:solidFill>
            <a:prstDash val="solid"/>
            <a:miter lim="800000"/>
            <a:headEnd type="none" w="sm" len="sm"/>
            <a:tailEnd type="none" w="sm" len="sm"/>
          </a:ln>
        </p:spPr>
      </p:cxnSp>
      <p:cxnSp>
        <p:nvCxnSpPr>
          <p:cNvPr id="297" name="Google Shape;297;p243"/>
          <p:cNvCxnSpPr/>
          <p:nvPr/>
        </p:nvCxnSpPr>
        <p:spPr>
          <a:xfrm>
            <a:off x="16744950" y="9186985"/>
            <a:ext cx="0" cy="742950"/>
          </a:xfrm>
          <a:prstGeom prst="straightConnector1">
            <a:avLst/>
          </a:prstGeom>
          <a:noFill/>
          <a:ln w="63500" cap="flat" cmpd="sng">
            <a:solidFill>
              <a:schemeClr val="accent1"/>
            </a:solidFill>
            <a:prstDash val="solid"/>
            <a:miter lim="800000"/>
            <a:headEnd type="none" w="sm" len="sm"/>
            <a:tailEnd type="none" w="sm" len="sm"/>
          </a:ln>
        </p:spPr>
      </p:cxnSp>
      <p:sp>
        <p:nvSpPr>
          <p:cNvPr id="298" name="Google Shape;298;p243"/>
          <p:cNvSpPr txBox="1">
            <a:spLocks noGrp="1"/>
          </p:cNvSpPr>
          <p:nvPr>
            <p:ph type="sldNum" idx="12"/>
          </p:nvPr>
        </p:nvSpPr>
        <p:spPr>
          <a:xfrm>
            <a:off x="16916400" y="9072685"/>
            <a:ext cx="1142994" cy="954107"/>
          </a:xfrm>
          <a:prstGeom prst="rect">
            <a:avLst/>
          </a:prstGeom>
          <a:noFill/>
          <a:ln>
            <a:noFill/>
          </a:ln>
        </p:spPr>
        <p:txBody>
          <a:bodyPr spcFirstLastPara="1" wrap="square" lIns="91425" tIns="45700" rIns="91425" bIns="45700" anchor="t" anchorCtr="0">
            <a:spAutoFit/>
          </a:bodyPr>
          <a:lstStyle>
            <a:lvl1pPr marL="0" marR="0" lvl="0" indent="0" algn="l" rtl="0">
              <a:spcBef>
                <a:spcPts val="0"/>
              </a:spcBef>
              <a:buNone/>
              <a:defRPr sz="2800" b="1">
                <a:solidFill>
                  <a:schemeClr val="accent2"/>
                </a:solidFill>
                <a:latin typeface="Roboto"/>
                <a:ea typeface="Roboto"/>
                <a:cs typeface="Roboto"/>
                <a:sym typeface="Roboto"/>
              </a:defRPr>
            </a:lvl1pPr>
            <a:lvl2pPr marL="0" marR="0" lvl="1" indent="0" algn="l" rtl="0">
              <a:spcBef>
                <a:spcPts val="0"/>
              </a:spcBef>
              <a:buNone/>
              <a:defRPr sz="2800" b="1">
                <a:solidFill>
                  <a:schemeClr val="accent2"/>
                </a:solidFill>
                <a:latin typeface="Roboto"/>
                <a:ea typeface="Roboto"/>
                <a:cs typeface="Roboto"/>
                <a:sym typeface="Roboto"/>
              </a:defRPr>
            </a:lvl2pPr>
            <a:lvl3pPr marL="0" marR="0" lvl="2" indent="0" algn="l" rtl="0">
              <a:spcBef>
                <a:spcPts val="0"/>
              </a:spcBef>
              <a:buNone/>
              <a:defRPr sz="2800" b="1">
                <a:solidFill>
                  <a:schemeClr val="accent2"/>
                </a:solidFill>
                <a:latin typeface="Roboto"/>
                <a:ea typeface="Roboto"/>
                <a:cs typeface="Roboto"/>
                <a:sym typeface="Roboto"/>
              </a:defRPr>
            </a:lvl3pPr>
            <a:lvl4pPr marL="0" marR="0" lvl="3" indent="0" algn="l" rtl="0">
              <a:spcBef>
                <a:spcPts val="0"/>
              </a:spcBef>
              <a:buNone/>
              <a:defRPr sz="2800" b="1">
                <a:solidFill>
                  <a:schemeClr val="accent2"/>
                </a:solidFill>
                <a:latin typeface="Roboto"/>
                <a:ea typeface="Roboto"/>
                <a:cs typeface="Roboto"/>
                <a:sym typeface="Roboto"/>
              </a:defRPr>
            </a:lvl4pPr>
            <a:lvl5pPr marL="0" marR="0" lvl="4" indent="0" algn="l" rtl="0">
              <a:spcBef>
                <a:spcPts val="0"/>
              </a:spcBef>
              <a:buNone/>
              <a:defRPr sz="2800" b="1">
                <a:solidFill>
                  <a:schemeClr val="accent2"/>
                </a:solidFill>
                <a:latin typeface="Roboto"/>
                <a:ea typeface="Roboto"/>
                <a:cs typeface="Roboto"/>
                <a:sym typeface="Roboto"/>
              </a:defRPr>
            </a:lvl5pPr>
            <a:lvl6pPr marL="0" marR="0" lvl="5" indent="0" algn="l" rtl="0">
              <a:spcBef>
                <a:spcPts val="0"/>
              </a:spcBef>
              <a:buNone/>
              <a:defRPr sz="2800" b="1">
                <a:solidFill>
                  <a:schemeClr val="accent2"/>
                </a:solidFill>
                <a:latin typeface="Roboto"/>
                <a:ea typeface="Roboto"/>
                <a:cs typeface="Roboto"/>
                <a:sym typeface="Roboto"/>
              </a:defRPr>
            </a:lvl6pPr>
            <a:lvl7pPr marL="0" marR="0" lvl="6" indent="0" algn="l" rtl="0">
              <a:spcBef>
                <a:spcPts val="0"/>
              </a:spcBef>
              <a:buNone/>
              <a:defRPr sz="2800" b="1">
                <a:solidFill>
                  <a:schemeClr val="accent2"/>
                </a:solidFill>
                <a:latin typeface="Roboto"/>
                <a:ea typeface="Roboto"/>
                <a:cs typeface="Roboto"/>
                <a:sym typeface="Roboto"/>
              </a:defRPr>
            </a:lvl7pPr>
            <a:lvl8pPr marL="0" marR="0" lvl="7" indent="0" algn="l" rtl="0">
              <a:spcBef>
                <a:spcPts val="0"/>
              </a:spcBef>
              <a:buNone/>
              <a:defRPr sz="2800" b="1">
                <a:solidFill>
                  <a:schemeClr val="accent2"/>
                </a:solidFill>
                <a:latin typeface="Roboto"/>
                <a:ea typeface="Roboto"/>
                <a:cs typeface="Roboto"/>
                <a:sym typeface="Roboto"/>
              </a:defRPr>
            </a:lvl8pPr>
            <a:lvl9pPr marL="0" marR="0" lvl="8" indent="0" algn="l" rtl="0">
              <a:spcBef>
                <a:spcPts val="0"/>
              </a:spcBef>
              <a:buNone/>
              <a:defRPr sz="2800" b="1">
                <a:solidFill>
                  <a:schemeClr val="accent2"/>
                </a:solidFill>
                <a:latin typeface="Roboto"/>
                <a:ea typeface="Roboto"/>
                <a:cs typeface="Roboto"/>
                <a:sym typeface="Roboto"/>
              </a:defRPr>
            </a:lvl9pPr>
          </a:lstStyle>
          <a:p>
            <a:pPr marL="0" lvl="0" indent="0" algn="l" rtl="0">
              <a:spcBef>
                <a:spcPts val="0"/>
              </a:spcBef>
              <a:spcAft>
                <a:spcPts val="0"/>
              </a:spcAft>
              <a:buNone/>
            </a:pPr>
            <a:r>
              <a:rPr lang="en-US"/>
              <a:t>page</a:t>
            </a:r>
            <a:endParaRPr sz="1400" b="0">
              <a:solidFill>
                <a:srgbClr val="000000"/>
              </a:solidFill>
              <a:latin typeface="Arial"/>
              <a:ea typeface="Arial"/>
              <a:cs typeface="Arial"/>
              <a:sym typeface="Arial"/>
            </a:endParaRPr>
          </a:p>
          <a:p>
            <a:pPr marL="0" lvl="0" indent="0" algn="l" rtl="0">
              <a:spcBef>
                <a:spcPts val="0"/>
              </a:spcBef>
              <a:spcAft>
                <a:spcPts val="0"/>
              </a:spcAft>
              <a:buNone/>
            </a:pPr>
            <a:r>
              <a:rPr lang="en-US"/>
              <a:t>0</a:t>
            </a:r>
            <a:fld id="{00000000-1234-1234-1234-123412341234}" type="slidenum">
              <a:rPr lang="en-US"/>
              <a:t>‹N›</a:t>
            </a:fld>
            <a:endParaRPr/>
          </a:p>
        </p:txBody>
      </p:sp>
      <p:pic>
        <p:nvPicPr>
          <p:cNvPr id="299" name="Google Shape;299;p243"/>
          <p:cNvPicPr preferRelativeResize="0"/>
          <p:nvPr/>
        </p:nvPicPr>
        <p:blipFill rotWithShape="1">
          <a:blip r:embed="rId2">
            <a:alphaModFix/>
          </a:blip>
          <a:srcRect/>
          <a:stretch/>
        </p:blipFill>
        <p:spPr>
          <a:xfrm>
            <a:off x="704850" y="9321032"/>
            <a:ext cx="895350" cy="474855"/>
          </a:xfrm>
          <a:prstGeom prst="rect">
            <a:avLst/>
          </a:prstGeom>
          <a:noFill/>
          <a:ln>
            <a:noFill/>
          </a:ln>
        </p:spPr>
      </p:pic>
      <p:sp>
        <p:nvSpPr>
          <p:cNvPr id="300" name="Google Shape;300;p243"/>
          <p:cNvSpPr txBox="1">
            <a:spLocks noGrp="1"/>
          </p:cNvSpPr>
          <p:nvPr>
            <p:ph type="title"/>
          </p:nvPr>
        </p:nvSpPr>
        <p:spPr>
          <a:xfrm>
            <a:off x="914400" y="685800"/>
            <a:ext cx="5448300" cy="1089529"/>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rgbClr val="1166B3"/>
              </a:buClr>
              <a:buSzPts val="3600"/>
              <a:buFont typeface="Roboto"/>
              <a:buNone/>
              <a:defRPr sz="3600" b="1" i="0" u="none" strike="noStrike" cap="none">
                <a:solidFill>
                  <a:srgbClr val="1166B3"/>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136372674"/>
      </p:ext>
    </p:extLst>
  </p:cSld>
  <p:clrMapOvr>
    <a:masterClrMapping/>
  </p:clrMapOvr>
  <mc:AlternateContent xmlns:mc="http://schemas.openxmlformats.org/markup-compatibility/2006" xmlns:p14="http://schemas.microsoft.com/office/powerpoint/2010/main">
    <mc:Choice Requires="p14">
      <p:transition spd="slow" p14:dur="17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EFAULT SLIDE" userDrawn="1">
  <p:cSld name="1_DEFAULT SLIDE">
    <p:spTree>
      <p:nvGrpSpPr>
        <p:cNvPr id="1" name="Shape 11"/>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6474E4-0D04-4BC2-88C6-4CEB58B1C28E}"/>
              </a:ext>
            </a:extLst>
          </p:cNvPr>
          <p:cNvSpPr>
            <a:spLocks noGrp="1"/>
          </p:cNvSpPr>
          <p:nvPr>
            <p:ph type="ftr" sz="quarter" idx="11"/>
          </p:nvPr>
        </p:nvSpPr>
        <p:spPr>
          <a:xfrm>
            <a:off x="6057900" y="9534527"/>
            <a:ext cx="6172200" cy="276999"/>
          </a:xfrm>
        </p:spPr>
        <p:txBody>
          <a:bodyPr/>
          <a:lstStyle>
            <a:lvl1pPr>
              <a:defRPr>
                <a:latin typeface="Arial" panose="020B0604020202020204" pitchFamily="34" charset="0"/>
              </a:defRPr>
            </a:lvl1pPr>
          </a:lstStyle>
          <a:p>
            <a:pPr defTabSz="1371669"/>
            <a:r>
              <a:rPr lang="en-US">
                <a:solidFill>
                  <a:prstClr val="black">
                    <a:tint val="75000"/>
                  </a:prstClr>
                </a:solidFill>
              </a:rPr>
              <a:t>Massimo Leone - FBK Center for Religious Studies</a:t>
            </a:r>
            <a:endParaRPr lang="en-US" dirty="0">
              <a:solidFill>
                <a:prstClr val="black">
                  <a:tint val="75000"/>
                </a:prstClr>
              </a:solidFill>
            </a:endParaRPr>
          </a:p>
        </p:txBody>
      </p:sp>
      <p:sp>
        <p:nvSpPr>
          <p:cNvPr id="6" name="Date Placeholder 3">
            <a:extLst>
              <a:ext uri="{FF2B5EF4-FFF2-40B4-BE49-F238E27FC236}">
                <a16:creationId xmlns:a16="http://schemas.microsoft.com/office/drawing/2014/main" id="{2EB3744B-F3B2-4D1C-98FB-5C9F97DEC467}"/>
              </a:ext>
            </a:extLst>
          </p:cNvPr>
          <p:cNvSpPr>
            <a:spLocks noGrp="1"/>
          </p:cNvSpPr>
          <p:nvPr>
            <p:ph type="dt" sz="half" idx="2"/>
          </p:nvPr>
        </p:nvSpPr>
        <p:spPr>
          <a:xfrm>
            <a:off x="8686800" y="9900386"/>
            <a:ext cx="914400" cy="276999"/>
          </a:xfrm>
          <a:prstGeom prst="rect">
            <a:avLst/>
          </a:prstGeom>
        </p:spPr>
        <p:txBody>
          <a:bodyPr vert="horz" lIns="91440" tIns="45720" rIns="91440" bIns="45720" rtlCol="0" anchor="ctr"/>
          <a:lstStyle>
            <a:lvl1pPr algn="l">
              <a:defRPr lang="en-US" sz="1200" b="0" i="0" u="none" strike="noStrike" kern="1200" cap="none" smtClean="0">
                <a:solidFill>
                  <a:prstClr val="black">
                    <a:tint val="75000"/>
                  </a:prstClr>
                </a:solidFill>
                <a:latin typeface="Arial" panose="020B0604020202020204" pitchFamily="34" charset="0"/>
                <a:ea typeface="+mn-ea"/>
                <a:cs typeface="+mn-cs"/>
                <a:sym typeface="Arial"/>
              </a:defRPr>
            </a:lvl1pPr>
          </a:lstStyle>
          <a:p>
            <a:fld id="{C9AEDEF6-06CC-40AB-98E8-A23DCB3B130D}" type="datetime1">
              <a:rPr lang="en-US" smtClean="0"/>
              <a:pPr/>
              <a:t>10/25/22</a:t>
            </a:fld>
            <a:endParaRPr lang="en-US" dirty="0"/>
          </a:p>
        </p:txBody>
      </p:sp>
    </p:spTree>
    <p:extLst>
      <p:ext uri="{BB962C8B-B14F-4D97-AF65-F5344CB8AC3E}">
        <p14:creationId xmlns:p14="http://schemas.microsoft.com/office/powerpoint/2010/main" val="2372080085"/>
      </p:ext>
    </p:extLst>
  </p:cSld>
  <p:clrMapOvr>
    <a:masterClrMapping/>
  </p:clrMapOvr>
  <mc:AlternateContent xmlns:mc="http://schemas.openxmlformats.org/markup-compatibility/2006" xmlns:p14="http://schemas.microsoft.com/office/powerpoint/2010/main">
    <mc:Choice Requires="p14">
      <p:transition spd="slow" p14:dur="17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04848" y="685798"/>
            <a:ext cx="0" cy="1029335"/>
          </a:xfrm>
          <a:custGeom>
            <a:avLst/>
            <a:gdLst/>
            <a:ahLst/>
            <a:cxnLst/>
            <a:rect l="l" t="t" r="r" b="b"/>
            <a:pathLst>
              <a:path h="1029335">
                <a:moveTo>
                  <a:pt x="0" y="0"/>
                </a:moveTo>
                <a:lnTo>
                  <a:pt x="0" y="1028997"/>
                </a:lnTo>
              </a:path>
            </a:pathLst>
          </a:custGeom>
          <a:ln w="63499">
            <a:solidFill>
              <a:srgbClr val="1166B3"/>
            </a:solidFill>
          </a:ln>
        </p:spPr>
        <p:txBody>
          <a:bodyPr wrap="square" lIns="0" tIns="0" rIns="0" bIns="0" rtlCol="0"/>
          <a:lstStyle/>
          <a:p>
            <a:endParaRPr/>
          </a:p>
        </p:txBody>
      </p:sp>
      <p:sp>
        <p:nvSpPr>
          <p:cNvPr id="17" name="bg object 17"/>
          <p:cNvSpPr/>
          <p:nvPr/>
        </p:nvSpPr>
        <p:spPr>
          <a:xfrm>
            <a:off x="16744915" y="9186956"/>
            <a:ext cx="0" cy="742950"/>
          </a:xfrm>
          <a:custGeom>
            <a:avLst/>
            <a:gdLst/>
            <a:ahLst/>
            <a:cxnLst/>
            <a:rect l="l" t="t" r="r" b="b"/>
            <a:pathLst>
              <a:path h="742950">
                <a:moveTo>
                  <a:pt x="0" y="0"/>
                </a:moveTo>
                <a:lnTo>
                  <a:pt x="0" y="742798"/>
                </a:lnTo>
              </a:path>
            </a:pathLst>
          </a:custGeom>
          <a:ln w="63499">
            <a:solidFill>
              <a:srgbClr val="1166B3"/>
            </a:solidFill>
          </a:ln>
        </p:spPr>
        <p:txBody>
          <a:bodyPr wrap="square" lIns="0" tIns="0" rIns="0" bIns="0" rtlCol="0"/>
          <a:lstStyle/>
          <a:p>
            <a:endParaRPr/>
          </a:p>
        </p:txBody>
      </p:sp>
      <p:sp>
        <p:nvSpPr>
          <p:cNvPr id="18" name="bg object 18"/>
          <p:cNvSpPr/>
          <p:nvPr/>
        </p:nvSpPr>
        <p:spPr>
          <a:xfrm>
            <a:off x="704848" y="9290106"/>
            <a:ext cx="895348" cy="519223"/>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949323" y="534631"/>
            <a:ext cx="3484879" cy="574040"/>
          </a:xfrm>
          <a:prstGeom prst="rect">
            <a:avLst/>
          </a:prstGeom>
        </p:spPr>
        <p:txBody>
          <a:bodyPr wrap="square" lIns="0" tIns="0" rIns="0" bIns="0">
            <a:spAutoFit/>
          </a:bodyPr>
          <a:lstStyle>
            <a:lvl1pPr>
              <a:defRPr sz="3600" b="1" i="0">
                <a:solidFill>
                  <a:srgbClr val="1166B3"/>
                </a:solidFill>
                <a:latin typeface="Roboto"/>
                <a:cs typeface="Roboto"/>
              </a:defRPr>
            </a:lvl1pPr>
          </a:lstStyle>
          <a:p>
            <a:endParaRPr/>
          </a:p>
        </p:txBody>
      </p:sp>
      <p:sp>
        <p:nvSpPr>
          <p:cNvPr id="3" name="Holder 3"/>
          <p:cNvSpPr>
            <a:spLocks noGrp="1"/>
          </p:cNvSpPr>
          <p:nvPr>
            <p:ph type="body" idx="1"/>
          </p:nvPr>
        </p:nvSpPr>
        <p:spPr>
          <a:xfrm>
            <a:off x="3804007" y="2178973"/>
            <a:ext cx="12212955" cy="5647690"/>
          </a:xfrm>
          <a:prstGeom prst="rect">
            <a:avLst/>
          </a:prstGeom>
        </p:spPr>
        <p:txBody>
          <a:bodyPr wrap="square" lIns="0" tIns="0" rIns="0" bIns="0">
            <a:spAutoFit/>
          </a:bodyPr>
          <a:lstStyle>
            <a:lvl1pPr>
              <a:defRPr sz="3600" b="0" i="0">
                <a:solidFill>
                  <a:srgbClr val="1166B3"/>
                </a:solidFill>
                <a:latin typeface="Roboto Condensed"/>
                <a:cs typeface="Roboto Condensed"/>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10/25/22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59C1-3FEE-497E-B867-491ACBA3EA5C}"/>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0E79490B-B37C-4010-9998-2E15913B6D18}"/>
              </a:ext>
            </a:extLst>
          </p:cNvPr>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1</a:t>
            </a:fld>
            <a:endParaRPr/>
          </a:p>
        </p:txBody>
      </p:sp>
      <p:pic>
        <p:nvPicPr>
          <p:cNvPr id="5" name="Picture 4">
            <a:extLst>
              <a:ext uri="{FF2B5EF4-FFF2-40B4-BE49-F238E27FC236}">
                <a16:creationId xmlns:a16="http://schemas.microsoft.com/office/drawing/2014/main" id="{F7AAC52F-39C0-4F20-BC71-8074D64B1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Rettangolo 12">
            <a:extLst>
              <a:ext uri="{FF2B5EF4-FFF2-40B4-BE49-F238E27FC236}">
                <a16:creationId xmlns:a16="http://schemas.microsoft.com/office/drawing/2014/main" id="{80C7A2E1-6AED-4FE7-B1B9-CAEEF0B59469}"/>
              </a:ext>
            </a:extLst>
          </p:cNvPr>
          <p:cNvSpPr/>
          <p:nvPr/>
        </p:nvSpPr>
        <p:spPr>
          <a:xfrm>
            <a:off x="15087600" y="9006313"/>
            <a:ext cx="2514600" cy="707886"/>
          </a:xfrm>
          <a:prstGeom prst="rect">
            <a:avLst/>
          </a:prstGeom>
        </p:spPr>
        <p:txBody>
          <a:bodyPr wrap="square">
            <a:spAutoFit/>
          </a:bodyPr>
          <a:lstStyle/>
          <a:p>
            <a:pPr algn="r"/>
            <a:r>
              <a:rPr lang="en-US" sz="2000" i="1" dirty="0" err="1">
                <a:solidFill>
                  <a:srgbClr val="0070C0"/>
                </a:solidFill>
                <a:latin typeface="Roboto" panose="02000000000000000000" pitchFamily="2" charset="0"/>
                <a:ea typeface="Roboto" panose="02000000000000000000" pitchFamily="2" charset="0"/>
              </a:rPr>
              <a:t>mleone@fbk.eu</a:t>
            </a:r>
            <a:r>
              <a:rPr lang="en-US" sz="2000" i="1" dirty="0">
                <a:solidFill>
                  <a:srgbClr val="0070C0"/>
                </a:solidFill>
                <a:latin typeface="Roboto" panose="02000000000000000000" pitchFamily="2" charset="0"/>
                <a:ea typeface="Roboto" panose="02000000000000000000" pitchFamily="2" charset="0"/>
              </a:rPr>
              <a:t> </a:t>
            </a:r>
            <a:br>
              <a:rPr lang="en-US" sz="2000" i="1" dirty="0">
                <a:solidFill>
                  <a:srgbClr val="0070C0"/>
                </a:solidFill>
                <a:latin typeface="Roboto" panose="02000000000000000000" pitchFamily="2" charset="0"/>
                <a:ea typeface="Roboto" panose="02000000000000000000" pitchFamily="2" charset="0"/>
              </a:rPr>
            </a:br>
            <a:r>
              <a:rPr lang="en-US" sz="2000" i="1" dirty="0">
                <a:solidFill>
                  <a:srgbClr val="0070C0"/>
                </a:solidFill>
                <a:latin typeface="Roboto" panose="02000000000000000000" pitchFamily="2" charset="0"/>
                <a:ea typeface="Roboto" panose="02000000000000000000" pitchFamily="2" charset="0"/>
              </a:rPr>
              <a:t>https://</a:t>
            </a:r>
            <a:r>
              <a:rPr lang="en-US" sz="2000" i="1" dirty="0" err="1">
                <a:solidFill>
                  <a:srgbClr val="0070C0"/>
                </a:solidFill>
                <a:latin typeface="Roboto" panose="02000000000000000000" pitchFamily="2" charset="0"/>
                <a:ea typeface="Roboto" panose="02000000000000000000" pitchFamily="2" charset="0"/>
              </a:rPr>
              <a:t>isr.fbk.eu</a:t>
            </a:r>
            <a:r>
              <a:rPr lang="en-US" sz="2000" i="1" dirty="0">
                <a:solidFill>
                  <a:srgbClr val="0070C0"/>
                </a:solidFill>
                <a:latin typeface="Roboto" panose="02000000000000000000" pitchFamily="2" charset="0"/>
                <a:ea typeface="Roboto" panose="02000000000000000000" pitchFamily="2" charset="0"/>
              </a:rPr>
              <a:t>/</a:t>
            </a:r>
          </a:p>
        </p:txBody>
      </p:sp>
      <p:sp>
        <p:nvSpPr>
          <p:cNvPr id="10" name="object 4">
            <a:extLst>
              <a:ext uri="{FF2B5EF4-FFF2-40B4-BE49-F238E27FC236}">
                <a16:creationId xmlns:a16="http://schemas.microsoft.com/office/drawing/2014/main" id="{E466DD12-98E1-025A-01FB-B19678C6A2E4}"/>
              </a:ext>
            </a:extLst>
          </p:cNvPr>
          <p:cNvSpPr txBox="1"/>
          <p:nvPr/>
        </p:nvSpPr>
        <p:spPr>
          <a:xfrm>
            <a:off x="3428999" y="4532154"/>
            <a:ext cx="12401829" cy="2074927"/>
          </a:xfrm>
          <a:prstGeom prst="rect">
            <a:avLst/>
          </a:prstGeom>
        </p:spPr>
        <p:txBody>
          <a:bodyPr vert="horz" wrap="square" lIns="0" tIns="12700" rIns="0" bIns="0" rtlCol="0">
            <a:spAutoFit/>
          </a:bodyPr>
          <a:lstStyle/>
          <a:p>
            <a:pPr algn="ctr">
              <a:lnSpc>
                <a:spcPct val="100000"/>
              </a:lnSpc>
              <a:spcBef>
                <a:spcPts val="100"/>
              </a:spcBef>
            </a:pPr>
            <a:r>
              <a:rPr lang="en-US" sz="7200" b="1" spc="-15" dirty="0">
                <a:solidFill>
                  <a:srgbClr val="1166B3"/>
                </a:solidFill>
                <a:latin typeface="Roboto"/>
                <a:cs typeface="Roboto"/>
              </a:rPr>
              <a:t>Center for Religious Studies</a:t>
            </a:r>
            <a:endParaRPr lang="en-US" sz="7200" dirty="0">
              <a:latin typeface="Roboto"/>
              <a:cs typeface="Roboto"/>
            </a:endParaRPr>
          </a:p>
          <a:p>
            <a:pPr algn="ctr">
              <a:lnSpc>
                <a:spcPct val="100000"/>
              </a:lnSpc>
              <a:spcBef>
                <a:spcPts val="40"/>
              </a:spcBef>
            </a:pPr>
            <a:r>
              <a:rPr lang="en-US" sz="6200" spc="-20" dirty="0">
                <a:solidFill>
                  <a:srgbClr val="1166B3"/>
                </a:solidFill>
                <a:latin typeface="Roboto"/>
                <a:cs typeface="Roboto"/>
              </a:rPr>
              <a:t>Executive </a:t>
            </a:r>
            <a:r>
              <a:rPr lang="en-US" sz="6200" spc="-15" dirty="0">
                <a:solidFill>
                  <a:srgbClr val="1166B3"/>
                </a:solidFill>
                <a:latin typeface="Roboto"/>
                <a:cs typeface="Roboto"/>
              </a:rPr>
              <a:t>Plan</a:t>
            </a:r>
            <a:r>
              <a:rPr lang="en-US" sz="6200" spc="-65" dirty="0">
                <a:solidFill>
                  <a:srgbClr val="1166B3"/>
                </a:solidFill>
                <a:latin typeface="Roboto"/>
                <a:cs typeface="Roboto"/>
              </a:rPr>
              <a:t> </a:t>
            </a:r>
            <a:r>
              <a:rPr lang="en-US" sz="6200" spc="-10" dirty="0">
                <a:solidFill>
                  <a:srgbClr val="1166B3"/>
                </a:solidFill>
                <a:latin typeface="Roboto"/>
                <a:cs typeface="Roboto"/>
              </a:rPr>
              <a:t>2022-2024</a:t>
            </a:r>
            <a:endParaRPr lang="en-US" sz="6200" dirty="0">
              <a:latin typeface="Roboto"/>
              <a:cs typeface="Roboto"/>
            </a:endParaRPr>
          </a:p>
        </p:txBody>
      </p:sp>
      <p:sp>
        <p:nvSpPr>
          <p:cNvPr id="11" name="object 5">
            <a:extLst>
              <a:ext uri="{FF2B5EF4-FFF2-40B4-BE49-F238E27FC236}">
                <a16:creationId xmlns:a16="http://schemas.microsoft.com/office/drawing/2014/main" id="{CAA0EF87-97A3-864E-68D4-57CDF936E367}"/>
              </a:ext>
            </a:extLst>
          </p:cNvPr>
          <p:cNvSpPr txBox="1"/>
          <p:nvPr/>
        </p:nvSpPr>
        <p:spPr>
          <a:xfrm>
            <a:off x="7366779" y="7515845"/>
            <a:ext cx="3549015" cy="851535"/>
          </a:xfrm>
          <a:prstGeom prst="rect">
            <a:avLst/>
          </a:prstGeom>
        </p:spPr>
        <p:txBody>
          <a:bodyPr vert="horz" wrap="square" lIns="0" tIns="12700" rIns="0" bIns="0" rtlCol="0">
            <a:spAutoFit/>
          </a:bodyPr>
          <a:lstStyle/>
          <a:p>
            <a:pPr marL="3175" algn="ctr">
              <a:lnSpc>
                <a:spcPct val="100000"/>
              </a:lnSpc>
              <a:spcBef>
                <a:spcPts val="100"/>
              </a:spcBef>
            </a:pPr>
            <a:r>
              <a:rPr lang="it-IT" sz="3000" b="1" spc="-10" dirty="0">
                <a:solidFill>
                  <a:srgbClr val="858591"/>
                </a:solidFill>
                <a:latin typeface="Roboto"/>
                <a:cs typeface="Roboto"/>
              </a:rPr>
              <a:t>Massimo Leone</a:t>
            </a:r>
            <a:endParaRPr sz="3000" dirty="0">
              <a:latin typeface="Roboto"/>
              <a:cs typeface="Roboto"/>
            </a:endParaRPr>
          </a:p>
          <a:p>
            <a:pPr algn="ctr">
              <a:lnSpc>
                <a:spcPct val="100000"/>
              </a:lnSpc>
              <a:spcBef>
                <a:spcPts val="20"/>
              </a:spcBef>
            </a:pPr>
            <a:r>
              <a:rPr sz="2400" spc="-10" dirty="0">
                <a:solidFill>
                  <a:srgbClr val="858591"/>
                </a:solidFill>
                <a:latin typeface="Roboto"/>
                <a:cs typeface="Roboto"/>
              </a:rPr>
              <a:t>Fondazione </a:t>
            </a:r>
            <a:r>
              <a:rPr sz="2400" spc="-5" dirty="0">
                <a:solidFill>
                  <a:srgbClr val="858591"/>
                </a:solidFill>
                <a:latin typeface="Roboto"/>
                <a:cs typeface="Roboto"/>
              </a:rPr>
              <a:t>Bruno</a:t>
            </a:r>
            <a:r>
              <a:rPr sz="2400" spc="-45" dirty="0">
                <a:solidFill>
                  <a:srgbClr val="858591"/>
                </a:solidFill>
                <a:latin typeface="Roboto"/>
                <a:cs typeface="Roboto"/>
              </a:rPr>
              <a:t> </a:t>
            </a:r>
            <a:r>
              <a:rPr sz="2400" spc="-15" dirty="0">
                <a:solidFill>
                  <a:srgbClr val="858591"/>
                </a:solidFill>
                <a:latin typeface="Roboto"/>
                <a:cs typeface="Roboto"/>
              </a:rPr>
              <a:t>Kessler</a:t>
            </a:r>
            <a:endParaRPr sz="2400" dirty="0">
              <a:latin typeface="Roboto"/>
              <a:cs typeface="Roboto"/>
            </a:endParaRPr>
          </a:p>
        </p:txBody>
      </p:sp>
    </p:spTree>
    <p:extLst>
      <p:ext uri="{BB962C8B-B14F-4D97-AF65-F5344CB8AC3E}">
        <p14:creationId xmlns:p14="http://schemas.microsoft.com/office/powerpoint/2010/main" val="225705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068800" y="9482412"/>
            <a:ext cx="11430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10</a:t>
            </a:r>
            <a:endParaRPr sz="2000" dirty="0">
              <a:latin typeface="Roboto"/>
              <a:cs typeface="Roboto"/>
            </a:endParaRPr>
          </a:p>
        </p:txBody>
      </p:sp>
      <p:sp>
        <p:nvSpPr>
          <p:cNvPr id="3" name="object 3"/>
          <p:cNvSpPr txBox="1">
            <a:spLocks noGrp="1"/>
          </p:cNvSpPr>
          <p:nvPr>
            <p:ph type="title"/>
          </p:nvPr>
        </p:nvSpPr>
        <p:spPr>
          <a:xfrm>
            <a:off x="949323" y="534631"/>
            <a:ext cx="3013077" cy="1068070"/>
          </a:xfrm>
          <a:prstGeom prst="rect">
            <a:avLst/>
          </a:prstGeom>
        </p:spPr>
        <p:txBody>
          <a:bodyPr vert="horz" wrap="square" lIns="0" tIns="74295" rIns="0" bIns="0" rtlCol="0">
            <a:spAutoFit/>
          </a:bodyPr>
          <a:lstStyle/>
          <a:p>
            <a:pPr marL="12700" marR="5080">
              <a:lnSpc>
                <a:spcPts val="3890"/>
              </a:lnSpc>
              <a:spcBef>
                <a:spcPts val="585"/>
              </a:spcBef>
            </a:pPr>
            <a:r>
              <a:rPr spc="-10" dirty="0"/>
              <a:t>Research  </a:t>
            </a:r>
            <a:r>
              <a:rPr spc="-10" dirty="0">
                <a:solidFill>
                  <a:srgbClr val="0A081A"/>
                </a:solidFill>
              </a:rPr>
              <a:t>Competences</a:t>
            </a:r>
          </a:p>
        </p:txBody>
      </p:sp>
      <p:sp>
        <p:nvSpPr>
          <p:cNvPr id="4" name="object 4"/>
          <p:cNvSpPr/>
          <p:nvPr/>
        </p:nvSpPr>
        <p:spPr>
          <a:xfrm>
            <a:off x="6015813" y="2962294"/>
            <a:ext cx="5166964" cy="499347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7925777" y="3579802"/>
            <a:ext cx="1348105" cy="813043"/>
          </a:xfrm>
          <a:prstGeom prst="rect">
            <a:avLst/>
          </a:prstGeom>
        </p:spPr>
        <p:txBody>
          <a:bodyPr vert="horz" wrap="square" lIns="0" tIns="12700" rIns="0" bIns="0" rtlCol="0">
            <a:spAutoFit/>
          </a:bodyPr>
          <a:lstStyle/>
          <a:p>
            <a:pPr marL="12700" marR="5080" indent="-635" algn="ctr">
              <a:lnSpc>
                <a:spcPct val="100000"/>
              </a:lnSpc>
              <a:spcBef>
                <a:spcPts val="100"/>
              </a:spcBef>
            </a:pPr>
            <a:r>
              <a:rPr lang="en-US" sz="2600" b="1" spc="-215" dirty="0">
                <a:solidFill>
                  <a:srgbClr val="FFFFFF"/>
                </a:solidFill>
                <a:latin typeface="Roboto" panose="02000000000000000000" pitchFamily="2" charset="0"/>
                <a:ea typeface="Roboto" panose="02000000000000000000" pitchFamily="2" charset="0"/>
                <a:cs typeface="Arial"/>
              </a:rPr>
              <a:t>Agentive Religion</a:t>
            </a:r>
            <a:endParaRPr lang="en-US" sz="2600" dirty="0">
              <a:latin typeface="Roboto" panose="02000000000000000000" pitchFamily="2" charset="0"/>
              <a:ea typeface="Roboto" panose="02000000000000000000" pitchFamily="2" charset="0"/>
              <a:cs typeface="Arial"/>
            </a:endParaRPr>
          </a:p>
        </p:txBody>
      </p:sp>
      <p:sp>
        <p:nvSpPr>
          <p:cNvPr id="6" name="object 6"/>
          <p:cNvSpPr txBox="1"/>
          <p:nvPr/>
        </p:nvSpPr>
        <p:spPr>
          <a:xfrm>
            <a:off x="9010228" y="6475847"/>
            <a:ext cx="1810172" cy="813043"/>
          </a:xfrm>
          <a:prstGeom prst="rect">
            <a:avLst/>
          </a:prstGeom>
        </p:spPr>
        <p:txBody>
          <a:bodyPr vert="horz" wrap="square" lIns="0" tIns="12700" rIns="0" bIns="0" rtlCol="0">
            <a:spAutoFit/>
          </a:bodyPr>
          <a:lstStyle/>
          <a:p>
            <a:pPr marL="41275" marR="5080" indent="-29209">
              <a:lnSpc>
                <a:spcPct val="100000"/>
              </a:lnSpc>
              <a:spcBef>
                <a:spcPts val="100"/>
              </a:spcBef>
            </a:pPr>
            <a:r>
              <a:rPr lang="en-US" sz="2600" b="1" spc="-95" dirty="0">
                <a:solidFill>
                  <a:srgbClr val="FFFFFF"/>
                </a:solidFill>
                <a:latin typeface="Roboto" panose="02000000000000000000" pitchFamily="2" charset="0"/>
                <a:ea typeface="Roboto" panose="02000000000000000000" pitchFamily="2" charset="0"/>
                <a:cs typeface="Arial"/>
              </a:rPr>
              <a:t>Imaginative Religion</a:t>
            </a:r>
            <a:endParaRPr lang="en-US" sz="2600" b="1" dirty="0">
              <a:solidFill>
                <a:srgbClr val="FF0000"/>
              </a:solidFill>
              <a:highlight>
                <a:srgbClr val="FFFF00"/>
              </a:highlight>
              <a:latin typeface="Roboto" panose="02000000000000000000" pitchFamily="2" charset="0"/>
              <a:ea typeface="Roboto" panose="02000000000000000000" pitchFamily="2" charset="0"/>
              <a:cs typeface="Arial"/>
            </a:endParaRPr>
          </a:p>
        </p:txBody>
      </p:sp>
      <p:sp>
        <p:nvSpPr>
          <p:cNvPr id="7" name="object 7"/>
          <p:cNvSpPr txBox="1"/>
          <p:nvPr/>
        </p:nvSpPr>
        <p:spPr>
          <a:xfrm>
            <a:off x="6233732" y="6434748"/>
            <a:ext cx="2300668" cy="813043"/>
          </a:xfrm>
          <a:prstGeom prst="rect">
            <a:avLst/>
          </a:prstGeom>
        </p:spPr>
        <p:txBody>
          <a:bodyPr vert="horz" wrap="square" lIns="0" tIns="12700" rIns="0" bIns="0" rtlCol="0">
            <a:spAutoFit/>
          </a:bodyPr>
          <a:lstStyle/>
          <a:p>
            <a:pPr marL="12700" marR="5080" indent="-1270" algn="ctr">
              <a:lnSpc>
                <a:spcPct val="100000"/>
              </a:lnSpc>
              <a:spcBef>
                <a:spcPts val="100"/>
              </a:spcBef>
            </a:pPr>
            <a:r>
              <a:rPr lang="en-US" sz="2600" b="1" spc="-170" dirty="0">
                <a:solidFill>
                  <a:srgbClr val="FFFFFF"/>
                </a:solidFill>
                <a:latin typeface="Roboto" panose="02000000000000000000" pitchFamily="2" charset="0"/>
                <a:ea typeface="Roboto" panose="02000000000000000000" pitchFamily="2" charset="0"/>
                <a:cs typeface="Arial"/>
              </a:rPr>
              <a:t>Transformative Religion</a:t>
            </a:r>
            <a:endParaRPr lang="en-US" sz="2600" dirty="0">
              <a:latin typeface="Roboto" panose="02000000000000000000" pitchFamily="2" charset="0"/>
              <a:ea typeface="Roboto" panose="02000000000000000000" pitchFamily="2" charset="0"/>
              <a:cs typeface="Arial"/>
            </a:endParaRPr>
          </a:p>
        </p:txBody>
      </p:sp>
      <p:sp>
        <p:nvSpPr>
          <p:cNvPr id="9" name="object 9"/>
          <p:cNvSpPr txBox="1"/>
          <p:nvPr/>
        </p:nvSpPr>
        <p:spPr>
          <a:xfrm>
            <a:off x="4097953" y="6820248"/>
            <a:ext cx="1643365" cy="2228815"/>
          </a:xfrm>
          <a:prstGeom prst="rect">
            <a:avLst/>
          </a:prstGeom>
        </p:spPr>
        <p:txBody>
          <a:bodyPr vert="horz" wrap="square" lIns="0" tIns="12700" rIns="0" bIns="0" rtlCol="0">
            <a:spAutoFit/>
          </a:bodyPr>
          <a:lstStyle/>
          <a:p>
            <a:pPr marL="12700" marR="5080">
              <a:lnSpc>
                <a:spcPct val="100000"/>
              </a:lnSpc>
              <a:spcBef>
                <a:spcPts val="100"/>
              </a:spcBef>
            </a:pPr>
            <a:r>
              <a:rPr lang="en-US" b="1" dirty="0"/>
              <a:t>Care and Ethics; Health and Spirituality; Religion and Medicine; Medical Technology and Values</a:t>
            </a:r>
            <a:endParaRPr lang="en-US" sz="3200" dirty="0">
              <a:latin typeface="Roboto"/>
              <a:cs typeface="Roboto"/>
            </a:endParaRPr>
          </a:p>
        </p:txBody>
      </p:sp>
      <p:sp>
        <p:nvSpPr>
          <p:cNvPr id="11" name="object 11"/>
          <p:cNvSpPr txBox="1"/>
          <p:nvPr/>
        </p:nvSpPr>
        <p:spPr>
          <a:xfrm>
            <a:off x="4723750" y="1904985"/>
            <a:ext cx="1818639" cy="1951816"/>
          </a:xfrm>
          <a:prstGeom prst="rect">
            <a:avLst/>
          </a:prstGeom>
        </p:spPr>
        <p:txBody>
          <a:bodyPr vert="horz" wrap="square" lIns="0" tIns="12700" rIns="0" bIns="0" rtlCol="0">
            <a:spAutoFit/>
          </a:bodyPr>
          <a:lstStyle/>
          <a:p>
            <a:pPr marL="12700" marR="5080">
              <a:lnSpc>
                <a:spcPct val="100000"/>
              </a:lnSpc>
              <a:spcBef>
                <a:spcPts val="100"/>
              </a:spcBef>
            </a:pPr>
            <a:r>
              <a:rPr lang="en-US" b="1" dirty="0">
                <a:latin typeface="Roboto" panose="02000000000000000000" pitchFamily="2" charset="0"/>
                <a:ea typeface="Roboto" panose="02000000000000000000" pitchFamily="2" charset="0"/>
                <a:cs typeface="Arial" panose="020B0604020202020204" pitchFamily="34" charset="0"/>
              </a:rPr>
              <a:t>Religion in Society; Religion and Violence; Religion and Intersectionality; Women and Religion</a:t>
            </a:r>
          </a:p>
        </p:txBody>
      </p:sp>
      <p:sp>
        <p:nvSpPr>
          <p:cNvPr id="12" name="object 12"/>
          <p:cNvSpPr txBox="1"/>
          <p:nvPr/>
        </p:nvSpPr>
        <p:spPr>
          <a:xfrm>
            <a:off x="2454273" y="5200963"/>
            <a:ext cx="2711450" cy="843821"/>
          </a:xfrm>
          <a:prstGeom prst="rect">
            <a:avLst/>
          </a:prstGeom>
        </p:spPr>
        <p:txBody>
          <a:bodyPr vert="horz" wrap="square" lIns="0" tIns="12700" rIns="0" bIns="0" rtlCol="0">
            <a:spAutoFit/>
          </a:bodyPr>
          <a:lstStyle/>
          <a:p>
            <a:pPr marL="12700" marR="5080">
              <a:lnSpc>
                <a:spcPct val="100000"/>
              </a:lnSpc>
              <a:spcBef>
                <a:spcPts val="100"/>
              </a:spcBef>
            </a:pPr>
            <a:r>
              <a:rPr lang="en-US" b="1" dirty="0">
                <a:latin typeface="Roboto" panose="02000000000000000000" pitchFamily="2" charset="0"/>
                <a:ea typeface="Roboto" panose="02000000000000000000" pitchFamily="2" charset="0"/>
              </a:rPr>
              <a:t>Resilience and Religion; Religion and Crisis; Religion and Conflicts</a:t>
            </a:r>
            <a:endParaRPr lang="en-US" sz="3200" dirty="0">
              <a:latin typeface="Roboto" panose="02000000000000000000" pitchFamily="2" charset="0"/>
              <a:ea typeface="Roboto" panose="02000000000000000000" pitchFamily="2" charset="0"/>
              <a:cs typeface="Arial" panose="020B0604020202020204" pitchFamily="34" charset="0"/>
            </a:endParaRPr>
          </a:p>
        </p:txBody>
      </p:sp>
      <p:sp>
        <p:nvSpPr>
          <p:cNvPr id="13" name="object 13"/>
          <p:cNvSpPr txBox="1"/>
          <p:nvPr/>
        </p:nvSpPr>
        <p:spPr>
          <a:xfrm>
            <a:off x="7246443" y="378711"/>
            <a:ext cx="1938020" cy="1674817"/>
          </a:xfrm>
          <a:prstGeom prst="rect">
            <a:avLst/>
          </a:prstGeom>
        </p:spPr>
        <p:txBody>
          <a:bodyPr vert="horz" wrap="square" lIns="0" tIns="12700" rIns="0" bIns="0" rtlCol="0">
            <a:spAutoFit/>
          </a:bodyPr>
          <a:lstStyle/>
          <a:p>
            <a:pPr marL="12700">
              <a:spcBef>
                <a:spcPts val="100"/>
              </a:spcBef>
            </a:pPr>
            <a:r>
              <a:rPr lang="en-US" b="1" dirty="0">
                <a:latin typeface="Roboto" panose="02000000000000000000" pitchFamily="2" charset="0"/>
                <a:ea typeface="Roboto" panose="02000000000000000000" pitchFamily="2" charset="0"/>
              </a:rPr>
              <a:t>Religion and Modernity; Logics of Religion; Religion and Scientific Paradigms</a:t>
            </a:r>
            <a:endParaRPr lang="en-US" sz="3200" dirty="0">
              <a:latin typeface="Roboto" panose="02000000000000000000" pitchFamily="2" charset="0"/>
              <a:ea typeface="Roboto" panose="02000000000000000000" pitchFamily="2" charset="0"/>
              <a:cs typeface="Roboto"/>
            </a:endParaRPr>
          </a:p>
        </p:txBody>
      </p:sp>
      <p:sp>
        <p:nvSpPr>
          <p:cNvPr id="14" name="object 14"/>
          <p:cNvSpPr txBox="1"/>
          <p:nvPr/>
        </p:nvSpPr>
        <p:spPr>
          <a:xfrm>
            <a:off x="10501582" y="2527265"/>
            <a:ext cx="2302510" cy="1674817"/>
          </a:xfrm>
          <a:prstGeom prst="rect">
            <a:avLst/>
          </a:prstGeom>
        </p:spPr>
        <p:txBody>
          <a:bodyPr vert="horz" wrap="square" lIns="0" tIns="12700" rIns="0" bIns="0" rtlCol="0">
            <a:spAutoFit/>
          </a:bodyPr>
          <a:lstStyle/>
          <a:p>
            <a:pPr marL="12700" marR="5080">
              <a:lnSpc>
                <a:spcPct val="100000"/>
              </a:lnSpc>
              <a:spcBef>
                <a:spcPts val="100"/>
              </a:spcBef>
            </a:pPr>
            <a:r>
              <a:rPr lang="en-US" b="1" dirty="0">
                <a:latin typeface="Roboto" panose="02000000000000000000" pitchFamily="2" charset="0"/>
                <a:ea typeface="Roboto" panose="02000000000000000000" pitchFamily="2" charset="0"/>
              </a:rPr>
              <a:t>Religion and Law; Religion and Human Rights; Religion and Discrimination; the Geopolitics of Religion</a:t>
            </a:r>
            <a:endParaRPr lang="en-US" sz="3200" dirty="0">
              <a:latin typeface="Roboto" panose="02000000000000000000" pitchFamily="2" charset="0"/>
              <a:ea typeface="Roboto" panose="02000000000000000000" pitchFamily="2" charset="0"/>
              <a:cs typeface="Roboto"/>
            </a:endParaRPr>
          </a:p>
        </p:txBody>
      </p:sp>
      <p:sp>
        <p:nvSpPr>
          <p:cNvPr id="17" name="object 17"/>
          <p:cNvSpPr txBox="1"/>
          <p:nvPr/>
        </p:nvSpPr>
        <p:spPr>
          <a:xfrm>
            <a:off x="11652837" y="4612139"/>
            <a:ext cx="4212391" cy="1120820"/>
          </a:xfrm>
          <a:prstGeom prst="rect">
            <a:avLst/>
          </a:prstGeom>
        </p:spPr>
        <p:txBody>
          <a:bodyPr vert="horz" wrap="square" lIns="0" tIns="12700" rIns="0" bIns="0" rtlCol="0">
            <a:spAutoFit/>
          </a:bodyPr>
          <a:lstStyle/>
          <a:p>
            <a:r>
              <a:rPr lang="en-US" b="1" dirty="0">
                <a:latin typeface="Roboto" panose="02000000000000000000" pitchFamily="2" charset="0"/>
                <a:ea typeface="Roboto" panose="02000000000000000000" pitchFamily="2" charset="0"/>
              </a:rPr>
              <a:t>Religion and Technology; Religion and Artificial Intelligence; Digital Innovation and Spirituality; Artificial Life, Transhumanism, and Values</a:t>
            </a:r>
            <a:endParaRPr lang="en-US" sz="3200" b="1" dirty="0">
              <a:effectLst/>
              <a:latin typeface="Roboto" panose="02000000000000000000" pitchFamily="2" charset="0"/>
              <a:ea typeface="Roboto" panose="02000000000000000000" pitchFamily="2" charset="0"/>
            </a:endParaRPr>
          </a:p>
        </p:txBody>
      </p:sp>
      <p:sp>
        <p:nvSpPr>
          <p:cNvPr id="18" name="object 18"/>
          <p:cNvSpPr txBox="1"/>
          <p:nvPr/>
        </p:nvSpPr>
        <p:spPr>
          <a:xfrm>
            <a:off x="11457272" y="6486451"/>
            <a:ext cx="4399489" cy="843821"/>
          </a:xfrm>
          <a:prstGeom prst="rect">
            <a:avLst/>
          </a:prstGeom>
        </p:spPr>
        <p:txBody>
          <a:bodyPr vert="horz" wrap="square" lIns="0" tIns="12700" rIns="0" bIns="0" rtlCol="0">
            <a:spAutoFit/>
          </a:bodyPr>
          <a:lstStyle/>
          <a:p>
            <a:pPr marL="12700">
              <a:lnSpc>
                <a:spcPct val="100000"/>
              </a:lnSpc>
              <a:spcBef>
                <a:spcPts val="100"/>
              </a:spcBef>
            </a:pPr>
            <a:r>
              <a:rPr lang="en-US" b="1" dirty="0">
                <a:latin typeface="Roboto" panose="02000000000000000000" pitchFamily="2" charset="0"/>
                <a:ea typeface="Roboto" panose="02000000000000000000" pitchFamily="2" charset="0"/>
                <a:cs typeface="Arial" panose="020B0604020202020204" pitchFamily="34" charset="0"/>
              </a:rPr>
              <a:t>Religious Space and Architecture; Religious Needs and New Technologies; Immersive Realities and Religion</a:t>
            </a:r>
            <a:endParaRPr lang="en-US" sz="3200" dirty="0">
              <a:latin typeface="Roboto" panose="02000000000000000000" pitchFamily="2" charset="0"/>
              <a:ea typeface="Roboto" panose="02000000000000000000" pitchFamily="2" charset="0"/>
              <a:cs typeface="Roboto"/>
            </a:endParaRPr>
          </a:p>
        </p:txBody>
      </p:sp>
      <p:sp>
        <p:nvSpPr>
          <p:cNvPr id="27" name="object 18">
            <a:extLst>
              <a:ext uri="{FF2B5EF4-FFF2-40B4-BE49-F238E27FC236}">
                <a16:creationId xmlns:a16="http://schemas.microsoft.com/office/drawing/2014/main" id="{8483D973-8819-8BF5-42BB-32D590CF7E4A}"/>
              </a:ext>
            </a:extLst>
          </p:cNvPr>
          <p:cNvSpPr txBox="1"/>
          <p:nvPr/>
        </p:nvSpPr>
        <p:spPr>
          <a:xfrm>
            <a:off x="7857071" y="8361592"/>
            <a:ext cx="4399489" cy="1120820"/>
          </a:xfrm>
          <a:prstGeom prst="rect">
            <a:avLst/>
          </a:prstGeom>
        </p:spPr>
        <p:txBody>
          <a:bodyPr vert="horz" wrap="square" lIns="0" tIns="12700" rIns="0" bIns="0" rtlCol="0">
            <a:spAutoFit/>
          </a:bodyPr>
          <a:lstStyle/>
          <a:p>
            <a:pPr marL="12700">
              <a:lnSpc>
                <a:spcPct val="100000"/>
              </a:lnSpc>
              <a:spcBef>
                <a:spcPts val="100"/>
              </a:spcBef>
            </a:pPr>
            <a:r>
              <a:rPr lang="en-US" b="1" dirty="0">
                <a:latin typeface="Roboto" panose="02000000000000000000" pitchFamily="2" charset="0"/>
                <a:ea typeface="Roboto" panose="02000000000000000000" pitchFamily="2" charset="0"/>
                <a:cs typeface="Arial" panose="020B0604020202020204" pitchFamily="34" charset="0"/>
              </a:rPr>
              <a:t>Theogony and </a:t>
            </a:r>
            <a:r>
              <a:rPr lang="en-US" b="1" dirty="0" err="1">
                <a:latin typeface="Roboto" panose="02000000000000000000" pitchFamily="2" charset="0"/>
                <a:ea typeface="Roboto" panose="02000000000000000000" pitchFamily="2" charset="0"/>
                <a:cs typeface="Arial" panose="020B0604020202020204" pitchFamily="34" charset="0"/>
              </a:rPr>
              <a:t>Technogony</a:t>
            </a:r>
            <a:r>
              <a:rPr lang="en-US" b="1" dirty="0">
                <a:latin typeface="Roboto" panose="02000000000000000000" pitchFamily="2" charset="0"/>
                <a:ea typeface="Roboto" panose="02000000000000000000" pitchFamily="2" charset="0"/>
                <a:cs typeface="Arial" panose="020B0604020202020204" pitchFamily="34" charset="0"/>
              </a:rPr>
              <a:t>; Metaphysics and Metaverse; Genesis and Genetics; Mystery and Machinery; Algorithmic Spirituality and </a:t>
            </a:r>
            <a:r>
              <a:rPr lang="en-US" b="1" dirty="0" err="1">
                <a:latin typeface="Roboto" panose="02000000000000000000" pitchFamily="2" charset="0"/>
                <a:ea typeface="Roboto" panose="02000000000000000000" pitchFamily="2" charset="0"/>
                <a:cs typeface="Arial" panose="020B0604020202020204" pitchFamily="34" charset="0"/>
              </a:rPr>
              <a:t>Theorobotics</a:t>
            </a:r>
            <a:endParaRPr lang="en-US" b="1" dirty="0">
              <a:latin typeface="Roboto" panose="02000000000000000000" pitchFamily="2" charset="0"/>
              <a:ea typeface="Roboto" panose="02000000000000000000" pitchFamily="2"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410700"/>
            <a:ext cx="10576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11</a:t>
            </a:r>
            <a:endParaRPr sz="2000" dirty="0">
              <a:latin typeface="Roboto"/>
              <a:cs typeface="Roboto"/>
            </a:endParaRPr>
          </a:p>
        </p:txBody>
      </p:sp>
      <p:sp>
        <p:nvSpPr>
          <p:cNvPr id="3" name="object 3"/>
          <p:cNvSpPr txBox="1">
            <a:spLocks noGrp="1"/>
          </p:cNvSpPr>
          <p:nvPr>
            <p:ph type="title"/>
          </p:nvPr>
        </p:nvSpPr>
        <p:spPr>
          <a:xfrm>
            <a:off x="949323" y="534631"/>
            <a:ext cx="2860675" cy="1075294"/>
          </a:xfrm>
          <a:prstGeom prst="rect">
            <a:avLst/>
          </a:prstGeom>
        </p:spPr>
        <p:txBody>
          <a:bodyPr vert="horz" wrap="square" lIns="0" tIns="74295" rIns="0" bIns="0" rtlCol="0">
            <a:spAutoFit/>
          </a:bodyPr>
          <a:lstStyle/>
          <a:p>
            <a:pPr marL="12700" marR="5080">
              <a:lnSpc>
                <a:spcPts val="3890"/>
              </a:lnSpc>
              <a:spcBef>
                <a:spcPts val="585"/>
              </a:spcBef>
            </a:pPr>
            <a:r>
              <a:rPr spc="-10" dirty="0">
                <a:latin typeface="Roboto" panose="02000000000000000000" pitchFamily="2" charset="0"/>
                <a:ea typeface="Roboto" panose="02000000000000000000" pitchFamily="2" charset="0"/>
              </a:rPr>
              <a:t>Research  </a:t>
            </a:r>
            <a:r>
              <a:rPr lang="it-IT" spc="-10" dirty="0">
                <a:solidFill>
                  <a:srgbClr val="0A081A"/>
                </a:solidFill>
                <a:latin typeface="Roboto" panose="02000000000000000000" pitchFamily="2" charset="0"/>
                <a:ea typeface="Roboto" panose="02000000000000000000" pitchFamily="2" charset="0"/>
              </a:rPr>
              <a:t>Projects</a:t>
            </a:r>
            <a:endParaRPr spc="-10" dirty="0">
              <a:solidFill>
                <a:srgbClr val="0A081A"/>
              </a:solidFill>
              <a:latin typeface="Roboto" panose="02000000000000000000" pitchFamily="2" charset="0"/>
              <a:ea typeface="Roboto" panose="02000000000000000000" pitchFamily="2" charset="0"/>
            </a:endParaRPr>
          </a:p>
        </p:txBody>
      </p:sp>
      <p:sp>
        <p:nvSpPr>
          <p:cNvPr id="4" name="object 4"/>
          <p:cNvSpPr/>
          <p:nvPr/>
        </p:nvSpPr>
        <p:spPr>
          <a:xfrm>
            <a:off x="6015813" y="2962294"/>
            <a:ext cx="5166964" cy="4993474"/>
          </a:xfrm>
          <a:prstGeom prst="rect">
            <a:avLst/>
          </a:prstGeom>
          <a:blipFill>
            <a:blip r:embed="rId2" cstate="print"/>
            <a:stretch>
              <a:fillRect/>
            </a:stretch>
          </a:blip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5" name="object 5"/>
          <p:cNvSpPr txBox="1"/>
          <p:nvPr/>
        </p:nvSpPr>
        <p:spPr>
          <a:xfrm>
            <a:off x="7925777" y="3579802"/>
            <a:ext cx="1348105" cy="813043"/>
          </a:xfrm>
          <a:prstGeom prst="rect">
            <a:avLst/>
          </a:prstGeom>
        </p:spPr>
        <p:txBody>
          <a:bodyPr vert="horz" wrap="square" lIns="0" tIns="12700" rIns="0" bIns="0" rtlCol="0">
            <a:spAutoFit/>
          </a:bodyPr>
          <a:lstStyle/>
          <a:p>
            <a:pPr marL="12700" marR="5080" indent="-635" algn="ctr">
              <a:lnSpc>
                <a:spcPct val="100000"/>
              </a:lnSpc>
              <a:spcBef>
                <a:spcPts val="100"/>
              </a:spcBef>
            </a:pPr>
            <a:r>
              <a:rPr lang="it-IT" sz="2600" b="1" spc="-215" dirty="0">
                <a:solidFill>
                  <a:srgbClr val="FFFFFF"/>
                </a:solidFill>
                <a:latin typeface="Roboto" panose="02000000000000000000" pitchFamily="2" charset="0"/>
                <a:ea typeface="Roboto" panose="02000000000000000000" pitchFamily="2" charset="0"/>
                <a:cs typeface="Arial"/>
              </a:rPr>
              <a:t>Agentive </a:t>
            </a:r>
            <a:r>
              <a:rPr lang="it-IT" sz="2600" b="1" spc="-215" dirty="0" err="1">
                <a:solidFill>
                  <a:srgbClr val="FFFFFF"/>
                </a:solidFill>
                <a:latin typeface="Roboto" panose="02000000000000000000" pitchFamily="2" charset="0"/>
                <a:ea typeface="Roboto" panose="02000000000000000000" pitchFamily="2" charset="0"/>
                <a:cs typeface="Arial"/>
              </a:rPr>
              <a:t>Religion</a:t>
            </a:r>
            <a:endParaRPr sz="2600" dirty="0">
              <a:latin typeface="Roboto" panose="02000000000000000000" pitchFamily="2" charset="0"/>
              <a:ea typeface="Roboto" panose="02000000000000000000" pitchFamily="2" charset="0"/>
              <a:cs typeface="Arial"/>
            </a:endParaRPr>
          </a:p>
        </p:txBody>
      </p:sp>
      <p:sp>
        <p:nvSpPr>
          <p:cNvPr id="6" name="object 6"/>
          <p:cNvSpPr txBox="1"/>
          <p:nvPr/>
        </p:nvSpPr>
        <p:spPr>
          <a:xfrm>
            <a:off x="9010228" y="6475847"/>
            <a:ext cx="1810172" cy="813043"/>
          </a:xfrm>
          <a:prstGeom prst="rect">
            <a:avLst/>
          </a:prstGeom>
        </p:spPr>
        <p:txBody>
          <a:bodyPr vert="horz" wrap="square" lIns="0" tIns="12700" rIns="0" bIns="0" rtlCol="0">
            <a:spAutoFit/>
          </a:bodyPr>
          <a:lstStyle/>
          <a:p>
            <a:pPr marL="41275" marR="5080" indent="-29209">
              <a:lnSpc>
                <a:spcPct val="100000"/>
              </a:lnSpc>
              <a:spcBef>
                <a:spcPts val="100"/>
              </a:spcBef>
            </a:pPr>
            <a:r>
              <a:rPr lang="it-IT" sz="2600" b="1" spc="-95" dirty="0" err="1">
                <a:solidFill>
                  <a:srgbClr val="FFFFFF"/>
                </a:solidFill>
                <a:latin typeface="Roboto" panose="02000000000000000000" pitchFamily="2" charset="0"/>
                <a:ea typeface="Roboto" panose="02000000000000000000" pitchFamily="2" charset="0"/>
                <a:cs typeface="Arial"/>
              </a:rPr>
              <a:t>Imaginative</a:t>
            </a:r>
            <a:r>
              <a:rPr lang="it-IT" sz="2600" b="1" spc="-95" dirty="0">
                <a:solidFill>
                  <a:srgbClr val="FFFFFF"/>
                </a:solidFill>
                <a:latin typeface="Roboto" panose="02000000000000000000" pitchFamily="2" charset="0"/>
                <a:ea typeface="Roboto" panose="02000000000000000000" pitchFamily="2" charset="0"/>
                <a:cs typeface="Arial"/>
              </a:rPr>
              <a:t> </a:t>
            </a:r>
            <a:r>
              <a:rPr lang="it-IT" sz="2600" b="1" spc="-95">
                <a:solidFill>
                  <a:srgbClr val="FFFFFF"/>
                </a:solidFill>
                <a:latin typeface="Roboto" panose="02000000000000000000" pitchFamily="2" charset="0"/>
                <a:ea typeface="Roboto" panose="02000000000000000000" pitchFamily="2" charset="0"/>
                <a:cs typeface="Arial"/>
              </a:rPr>
              <a:t>Religion</a:t>
            </a:r>
            <a:endParaRPr lang="it-IT" sz="2600" dirty="0">
              <a:latin typeface="Roboto" panose="02000000000000000000" pitchFamily="2" charset="0"/>
              <a:ea typeface="Roboto" panose="02000000000000000000" pitchFamily="2" charset="0"/>
              <a:cs typeface="Arial"/>
            </a:endParaRPr>
          </a:p>
        </p:txBody>
      </p:sp>
      <p:sp>
        <p:nvSpPr>
          <p:cNvPr id="7" name="object 7"/>
          <p:cNvSpPr txBox="1"/>
          <p:nvPr/>
        </p:nvSpPr>
        <p:spPr>
          <a:xfrm>
            <a:off x="6233732" y="6434748"/>
            <a:ext cx="2300668" cy="813043"/>
          </a:xfrm>
          <a:prstGeom prst="rect">
            <a:avLst/>
          </a:prstGeom>
        </p:spPr>
        <p:txBody>
          <a:bodyPr vert="horz" wrap="square" lIns="0" tIns="12700" rIns="0" bIns="0" rtlCol="0">
            <a:spAutoFit/>
          </a:bodyPr>
          <a:lstStyle/>
          <a:p>
            <a:pPr marL="12700" marR="5080" indent="-1270" algn="ctr">
              <a:lnSpc>
                <a:spcPct val="100000"/>
              </a:lnSpc>
              <a:spcBef>
                <a:spcPts val="100"/>
              </a:spcBef>
            </a:pPr>
            <a:r>
              <a:rPr lang="it-IT" sz="2600" b="1" spc="-170" dirty="0" err="1">
                <a:solidFill>
                  <a:srgbClr val="FFFFFF"/>
                </a:solidFill>
                <a:latin typeface="Roboto" panose="02000000000000000000" pitchFamily="2" charset="0"/>
                <a:ea typeface="Roboto" panose="02000000000000000000" pitchFamily="2" charset="0"/>
                <a:cs typeface="Arial"/>
              </a:rPr>
              <a:t>Transformative</a:t>
            </a:r>
            <a:r>
              <a:rPr lang="it-IT" sz="2600" b="1" spc="-170" dirty="0">
                <a:solidFill>
                  <a:srgbClr val="FFFFFF"/>
                </a:solidFill>
                <a:latin typeface="Roboto" panose="02000000000000000000" pitchFamily="2" charset="0"/>
                <a:ea typeface="Roboto" panose="02000000000000000000" pitchFamily="2" charset="0"/>
                <a:cs typeface="Arial"/>
              </a:rPr>
              <a:t> </a:t>
            </a:r>
            <a:r>
              <a:rPr lang="it-IT" sz="2600" b="1" spc="-170" dirty="0" err="1">
                <a:solidFill>
                  <a:srgbClr val="FFFFFF"/>
                </a:solidFill>
                <a:latin typeface="Roboto" panose="02000000000000000000" pitchFamily="2" charset="0"/>
                <a:ea typeface="Roboto" panose="02000000000000000000" pitchFamily="2" charset="0"/>
                <a:cs typeface="Arial"/>
              </a:rPr>
              <a:t>Religion</a:t>
            </a:r>
            <a:endParaRPr sz="2600" dirty="0">
              <a:latin typeface="Roboto" panose="02000000000000000000" pitchFamily="2" charset="0"/>
              <a:ea typeface="Roboto" panose="02000000000000000000" pitchFamily="2" charset="0"/>
              <a:cs typeface="Arial"/>
            </a:endParaRPr>
          </a:p>
        </p:txBody>
      </p:sp>
      <p:sp>
        <p:nvSpPr>
          <p:cNvPr id="9" name="object 9"/>
          <p:cNvSpPr txBox="1"/>
          <p:nvPr/>
        </p:nvSpPr>
        <p:spPr>
          <a:xfrm>
            <a:off x="3550227" y="6589980"/>
            <a:ext cx="1643365" cy="1397819"/>
          </a:xfrm>
          <a:prstGeom prst="rect">
            <a:avLst/>
          </a:prstGeom>
        </p:spPr>
        <p:txBody>
          <a:bodyPr vert="horz" wrap="square" lIns="0" tIns="12700" rIns="0" bIns="0" rtlCol="0">
            <a:spAutoFit/>
          </a:bodyPr>
          <a:lstStyle/>
          <a:p>
            <a:pPr marL="12700" marR="5080">
              <a:lnSpc>
                <a:spcPct val="100000"/>
              </a:lnSpc>
              <a:spcBef>
                <a:spcPts val="100"/>
              </a:spcBef>
            </a:pPr>
            <a:r>
              <a:rPr lang="en-US" b="1" dirty="0">
                <a:latin typeface="Roboto" panose="02000000000000000000" pitchFamily="2" charset="0"/>
                <a:ea typeface="Roboto" panose="02000000000000000000" pitchFamily="2" charset="0"/>
              </a:rPr>
              <a:t>Languages, communication and narratives in </a:t>
            </a:r>
            <a:r>
              <a:rPr lang="en-US" b="1" dirty="0">
                <a:highlight>
                  <a:srgbClr val="FF0000"/>
                </a:highlight>
                <a:latin typeface="Roboto" panose="02000000000000000000" pitchFamily="2" charset="0"/>
                <a:ea typeface="Roboto" panose="02000000000000000000" pitchFamily="2" charset="0"/>
              </a:rPr>
              <a:t>medicine and healthcare</a:t>
            </a:r>
            <a:endParaRPr lang="en-US" sz="3200" dirty="0">
              <a:highlight>
                <a:srgbClr val="FF0000"/>
              </a:highlight>
              <a:latin typeface="Roboto" panose="02000000000000000000" pitchFamily="2" charset="0"/>
              <a:ea typeface="Roboto" panose="02000000000000000000" pitchFamily="2" charset="0"/>
              <a:cs typeface="Roboto"/>
            </a:endParaRPr>
          </a:p>
        </p:txBody>
      </p:sp>
      <p:sp>
        <p:nvSpPr>
          <p:cNvPr id="10" name="object 10"/>
          <p:cNvSpPr txBox="1"/>
          <p:nvPr/>
        </p:nvSpPr>
        <p:spPr>
          <a:xfrm>
            <a:off x="5505387" y="8122294"/>
            <a:ext cx="1456690" cy="1951816"/>
          </a:xfrm>
          <a:prstGeom prst="rect">
            <a:avLst/>
          </a:prstGeom>
        </p:spPr>
        <p:txBody>
          <a:bodyPr vert="horz" wrap="square" lIns="0" tIns="12700" rIns="0" bIns="0" rtlCol="0">
            <a:spAutoFit/>
          </a:bodyPr>
          <a:lstStyle/>
          <a:p>
            <a:pPr marL="12700" marR="5080">
              <a:lnSpc>
                <a:spcPct val="100000"/>
              </a:lnSpc>
              <a:spcBef>
                <a:spcPts val="100"/>
              </a:spcBef>
            </a:pPr>
            <a:r>
              <a:rPr lang="en-US" b="1" dirty="0">
                <a:highlight>
                  <a:srgbClr val="FF0000"/>
                </a:highlight>
                <a:latin typeface="Roboto" panose="02000000000000000000" pitchFamily="2" charset="0"/>
                <a:ea typeface="Roboto" panose="02000000000000000000" pitchFamily="2" charset="0"/>
              </a:rPr>
              <a:t>Our Future Healthcare:</a:t>
            </a:r>
            <a:r>
              <a:rPr lang="en-US" b="1" dirty="0">
                <a:latin typeface="Roboto" panose="02000000000000000000" pitchFamily="2" charset="0"/>
                <a:ea typeface="Roboto" panose="02000000000000000000" pitchFamily="2" charset="0"/>
              </a:rPr>
              <a:t> More Equal and Sustainable Healthcare Systems</a:t>
            </a:r>
            <a:endParaRPr lang="en-US" sz="3200" dirty="0">
              <a:latin typeface="Roboto" panose="02000000000000000000" pitchFamily="2" charset="0"/>
              <a:ea typeface="Roboto" panose="02000000000000000000" pitchFamily="2" charset="0"/>
              <a:cs typeface="Roboto"/>
            </a:endParaRPr>
          </a:p>
        </p:txBody>
      </p:sp>
      <p:sp>
        <p:nvSpPr>
          <p:cNvPr id="11" name="object 11"/>
          <p:cNvSpPr txBox="1"/>
          <p:nvPr/>
        </p:nvSpPr>
        <p:spPr>
          <a:xfrm>
            <a:off x="4723750" y="1904985"/>
            <a:ext cx="1818639" cy="1397819"/>
          </a:xfrm>
          <a:prstGeom prst="rect">
            <a:avLst/>
          </a:prstGeom>
        </p:spPr>
        <p:txBody>
          <a:bodyPr vert="horz" wrap="square" lIns="0" tIns="12700" rIns="0" bIns="0" rtlCol="0">
            <a:spAutoFit/>
          </a:bodyPr>
          <a:lstStyle/>
          <a:p>
            <a:pPr marL="12700" marR="5080">
              <a:lnSpc>
                <a:spcPct val="100000"/>
              </a:lnSpc>
              <a:spcBef>
                <a:spcPts val="100"/>
              </a:spcBef>
            </a:pPr>
            <a:r>
              <a:rPr lang="en-US" b="1" dirty="0">
                <a:highlight>
                  <a:srgbClr val="FF0000"/>
                </a:highlight>
                <a:latin typeface="Roboto" panose="02000000000000000000" pitchFamily="2" charset="0"/>
                <a:ea typeface="Roboto" panose="02000000000000000000" pitchFamily="2" charset="0"/>
                <a:cs typeface="Arial" panose="020B0604020202020204" pitchFamily="34" charset="0"/>
              </a:rPr>
              <a:t>VORTEX:</a:t>
            </a:r>
            <a:r>
              <a:rPr lang="en-US" b="1" dirty="0">
                <a:latin typeface="Roboto" panose="02000000000000000000" pitchFamily="2" charset="0"/>
                <a:ea typeface="Roboto" panose="02000000000000000000" pitchFamily="2" charset="0"/>
                <a:cs typeface="Arial" panose="020B0604020202020204" pitchFamily="34" charset="0"/>
              </a:rPr>
              <a:t> Coping with Varieties of Radicalization into Terrorism and Extremism</a:t>
            </a:r>
            <a:endParaRPr lang="en-US" sz="3200" b="1" dirty="0">
              <a:latin typeface="Roboto" panose="02000000000000000000" pitchFamily="2" charset="0"/>
              <a:ea typeface="Roboto" panose="02000000000000000000" pitchFamily="2" charset="0"/>
              <a:cs typeface="Arial" panose="020B0604020202020204" pitchFamily="34" charset="0"/>
            </a:endParaRPr>
          </a:p>
        </p:txBody>
      </p:sp>
      <p:sp>
        <p:nvSpPr>
          <p:cNvPr id="12" name="object 12"/>
          <p:cNvSpPr txBox="1"/>
          <p:nvPr/>
        </p:nvSpPr>
        <p:spPr>
          <a:xfrm>
            <a:off x="2454273" y="5200963"/>
            <a:ext cx="2711450" cy="566822"/>
          </a:xfrm>
          <a:prstGeom prst="rect">
            <a:avLst/>
          </a:prstGeom>
        </p:spPr>
        <p:txBody>
          <a:bodyPr vert="horz" wrap="square" lIns="0" tIns="12700" rIns="0" bIns="0" rtlCol="0">
            <a:spAutoFit/>
          </a:bodyPr>
          <a:lstStyle/>
          <a:p>
            <a:pPr marL="12700" marR="5080">
              <a:lnSpc>
                <a:spcPct val="100000"/>
              </a:lnSpc>
              <a:spcBef>
                <a:spcPts val="100"/>
              </a:spcBef>
            </a:pPr>
            <a:r>
              <a:rPr lang="en-US" b="1" dirty="0">
                <a:highlight>
                  <a:srgbClr val="FF0000"/>
                </a:highlight>
                <a:latin typeface="Roboto" panose="02000000000000000000" pitchFamily="2" charset="0"/>
                <a:ea typeface="Roboto" panose="02000000000000000000" pitchFamily="2" charset="0"/>
                <a:cs typeface="Arial" panose="020B0604020202020204" pitchFamily="34" charset="0"/>
              </a:rPr>
              <a:t>REBE:</a:t>
            </a:r>
            <a:r>
              <a:rPr lang="en-US" b="1" dirty="0">
                <a:latin typeface="Roboto" panose="02000000000000000000" pitchFamily="2" charset="0"/>
                <a:ea typeface="Roboto" panose="02000000000000000000" pitchFamily="2" charset="0"/>
                <a:cs typeface="Arial" panose="020B0604020202020204" pitchFamily="34" charset="0"/>
              </a:rPr>
              <a:t> Resilient Beliefs: Religion and Beyond</a:t>
            </a:r>
            <a:endParaRPr lang="en-US" sz="3200" dirty="0">
              <a:latin typeface="Roboto" panose="02000000000000000000" pitchFamily="2" charset="0"/>
              <a:ea typeface="Roboto" panose="02000000000000000000" pitchFamily="2" charset="0"/>
              <a:cs typeface="Arial" panose="020B0604020202020204" pitchFamily="34" charset="0"/>
            </a:endParaRPr>
          </a:p>
        </p:txBody>
      </p:sp>
      <p:sp>
        <p:nvSpPr>
          <p:cNvPr id="13" name="object 13"/>
          <p:cNvSpPr txBox="1"/>
          <p:nvPr/>
        </p:nvSpPr>
        <p:spPr>
          <a:xfrm>
            <a:off x="7156126" y="378711"/>
            <a:ext cx="2117756" cy="2518638"/>
          </a:xfrm>
          <a:prstGeom prst="rect">
            <a:avLst/>
          </a:prstGeom>
        </p:spPr>
        <p:txBody>
          <a:bodyPr vert="horz" wrap="square" lIns="0" tIns="12700" rIns="0" bIns="0" rtlCol="0">
            <a:spAutoFit/>
          </a:bodyPr>
          <a:lstStyle/>
          <a:p>
            <a:pPr marL="12700">
              <a:spcBef>
                <a:spcPts val="100"/>
              </a:spcBef>
            </a:pPr>
            <a:r>
              <a:rPr lang="en-US" b="1" dirty="0" err="1">
                <a:highlight>
                  <a:srgbClr val="FF0000"/>
                </a:highlight>
                <a:latin typeface="Roboto" panose="02000000000000000000" pitchFamily="2" charset="0"/>
                <a:ea typeface="Roboto" panose="02000000000000000000" pitchFamily="2" charset="0"/>
              </a:rPr>
              <a:t>ReMinEM</a:t>
            </a:r>
            <a:r>
              <a:rPr lang="en-US" b="1" dirty="0">
                <a:highlight>
                  <a:srgbClr val="FF0000"/>
                </a:highlight>
                <a:latin typeface="Roboto" panose="02000000000000000000" pitchFamily="2" charset="0"/>
                <a:ea typeface="Roboto" panose="02000000000000000000" pitchFamily="2" charset="0"/>
              </a:rPr>
              <a:t>:</a:t>
            </a:r>
            <a:endParaRPr lang="en-US" sz="3200" dirty="0">
              <a:highlight>
                <a:srgbClr val="FF0000"/>
              </a:highlight>
              <a:latin typeface="Roboto" panose="02000000000000000000" pitchFamily="2" charset="0"/>
              <a:ea typeface="Roboto" panose="02000000000000000000" pitchFamily="2" charset="0"/>
              <a:cs typeface="Roboto"/>
            </a:endParaRPr>
          </a:p>
          <a:p>
            <a:pPr marL="12700">
              <a:lnSpc>
                <a:spcPct val="100000"/>
              </a:lnSpc>
              <a:spcBef>
                <a:spcPts val="100"/>
              </a:spcBef>
            </a:pPr>
            <a:r>
              <a:rPr lang="en-US" b="1" dirty="0">
                <a:latin typeface="Roboto" panose="02000000000000000000" pitchFamily="2" charset="0"/>
                <a:ea typeface="Roboto" panose="02000000000000000000" pitchFamily="2" charset="0"/>
              </a:rPr>
              <a:t>Preventing Discrimination and Persecution. Models of Inclusion of Religious Minorities in the Euro-Mediterranean Space</a:t>
            </a:r>
            <a:endParaRPr lang="en-US" sz="3200" dirty="0">
              <a:latin typeface="Roboto" panose="02000000000000000000" pitchFamily="2" charset="0"/>
              <a:ea typeface="Roboto" panose="02000000000000000000" pitchFamily="2" charset="0"/>
              <a:cs typeface="Roboto"/>
            </a:endParaRPr>
          </a:p>
        </p:txBody>
      </p:sp>
      <p:sp>
        <p:nvSpPr>
          <p:cNvPr id="14" name="object 14"/>
          <p:cNvSpPr txBox="1"/>
          <p:nvPr/>
        </p:nvSpPr>
        <p:spPr>
          <a:xfrm>
            <a:off x="9888517" y="2613644"/>
            <a:ext cx="2302510" cy="843821"/>
          </a:xfrm>
          <a:prstGeom prst="rect">
            <a:avLst/>
          </a:prstGeom>
        </p:spPr>
        <p:txBody>
          <a:bodyPr vert="horz" wrap="square" lIns="0" tIns="12700" rIns="0" bIns="0" rtlCol="0">
            <a:spAutoFit/>
          </a:bodyPr>
          <a:lstStyle/>
          <a:p>
            <a:pPr marL="12700" marR="5080">
              <a:lnSpc>
                <a:spcPct val="100000"/>
              </a:lnSpc>
              <a:spcBef>
                <a:spcPts val="100"/>
              </a:spcBef>
            </a:pPr>
            <a:r>
              <a:rPr lang="en-US" b="1" dirty="0">
                <a:highlight>
                  <a:srgbClr val="FF0000"/>
                </a:highlight>
                <a:latin typeface="Roboto" panose="02000000000000000000" pitchFamily="2" charset="0"/>
                <a:ea typeface="Roboto" panose="02000000000000000000" pitchFamily="2" charset="0"/>
              </a:rPr>
              <a:t>INGRID:</a:t>
            </a:r>
            <a:r>
              <a:rPr lang="en-US" b="1" dirty="0">
                <a:latin typeface="Roboto" panose="02000000000000000000" pitchFamily="2" charset="0"/>
                <a:ea typeface="Roboto" panose="02000000000000000000" pitchFamily="2" charset="0"/>
              </a:rPr>
              <a:t> Intersecting Grounds of Discrimination in Italy </a:t>
            </a:r>
            <a:endParaRPr lang="en-US" sz="3200" dirty="0">
              <a:latin typeface="Roboto" panose="02000000000000000000" pitchFamily="2" charset="0"/>
              <a:ea typeface="Roboto" panose="02000000000000000000" pitchFamily="2" charset="0"/>
              <a:cs typeface="Roboto"/>
            </a:endParaRPr>
          </a:p>
        </p:txBody>
      </p:sp>
      <p:sp>
        <p:nvSpPr>
          <p:cNvPr id="15" name="object 15"/>
          <p:cNvSpPr txBox="1"/>
          <p:nvPr/>
        </p:nvSpPr>
        <p:spPr>
          <a:xfrm>
            <a:off x="9594271" y="8122294"/>
            <a:ext cx="1635125" cy="1120820"/>
          </a:xfrm>
          <a:prstGeom prst="rect">
            <a:avLst/>
          </a:prstGeom>
        </p:spPr>
        <p:txBody>
          <a:bodyPr vert="horz" wrap="square" lIns="0" tIns="12700" rIns="0" bIns="0" rtlCol="0">
            <a:spAutoFit/>
          </a:bodyPr>
          <a:lstStyle/>
          <a:p>
            <a:r>
              <a:rPr lang="en-US" b="1" dirty="0">
                <a:highlight>
                  <a:srgbClr val="FF0000"/>
                </a:highlight>
                <a:latin typeface="Roboto" panose="02000000000000000000" pitchFamily="2" charset="0"/>
                <a:ea typeface="Roboto" panose="02000000000000000000" pitchFamily="2" charset="0"/>
              </a:rPr>
              <a:t>Global Faith-Based Healthcare Systems</a:t>
            </a:r>
            <a:endParaRPr lang="en-US" sz="3200" dirty="0">
              <a:effectLst/>
              <a:highlight>
                <a:srgbClr val="FF0000"/>
              </a:highlight>
              <a:latin typeface="Roboto" panose="02000000000000000000" pitchFamily="2" charset="0"/>
              <a:ea typeface="Roboto" panose="02000000000000000000" pitchFamily="2" charset="0"/>
            </a:endParaRPr>
          </a:p>
        </p:txBody>
      </p:sp>
      <p:sp>
        <p:nvSpPr>
          <p:cNvPr id="16" name="object 16"/>
          <p:cNvSpPr txBox="1"/>
          <p:nvPr/>
        </p:nvSpPr>
        <p:spPr>
          <a:xfrm>
            <a:off x="7282465" y="8131857"/>
            <a:ext cx="2311805" cy="1951816"/>
          </a:xfrm>
          <a:prstGeom prst="rect">
            <a:avLst/>
          </a:prstGeom>
        </p:spPr>
        <p:txBody>
          <a:bodyPr vert="horz" wrap="square" lIns="0" tIns="12700" rIns="0" bIns="0" rtlCol="0">
            <a:spAutoFit/>
          </a:bodyPr>
          <a:lstStyle/>
          <a:p>
            <a:pPr marL="12700" marR="5080">
              <a:lnSpc>
                <a:spcPct val="100000"/>
              </a:lnSpc>
              <a:spcBef>
                <a:spcPts val="100"/>
              </a:spcBef>
            </a:pPr>
            <a:r>
              <a:rPr lang="en-US" b="1" dirty="0">
                <a:highlight>
                  <a:srgbClr val="FF0000"/>
                </a:highlight>
                <a:latin typeface="Roboto" panose="02000000000000000000" pitchFamily="2" charset="0"/>
                <a:ea typeface="Roboto" panose="02000000000000000000" pitchFamily="2" charset="0"/>
              </a:rPr>
              <a:t>PHLOC:</a:t>
            </a:r>
            <a:r>
              <a:rPr lang="en-US" b="1" dirty="0">
                <a:latin typeface="Roboto" panose="02000000000000000000" pitchFamily="2" charset="0"/>
                <a:ea typeface="Roboto" panose="02000000000000000000" pitchFamily="2" charset="0"/>
              </a:rPr>
              <a:t> The Relevance of the “Parental Health Locus of Control” for the Management of Diabetes in Children and Adolescents</a:t>
            </a:r>
            <a:endParaRPr lang="en-US" sz="3200" dirty="0">
              <a:latin typeface="Roboto" panose="02000000000000000000" pitchFamily="2" charset="0"/>
              <a:ea typeface="Roboto" panose="02000000000000000000" pitchFamily="2" charset="0"/>
              <a:cs typeface="Roboto"/>
            </a:endParaRPr>
          </a:p>
        </p:txBody>
      </p:sp>
      <p:sp>
        <p:nvSpPr>
          <p:cNvPr id="17" name="object 17"/>
          <p:cNvSpPr txBox="1"/>
          <p:nvPr/>
        </p:nvSpPr>
        <p:spPr>
          <a:xfrm>
            <a:off x="11263763" y="4257035"/>
            <a:ext cx="4212391" cy="843821"/>
          </a:xfrm>
          <a:prstGeom prst="rect">
            <a:avLst/>
          </a:prstGeom>
        </p:spPr>
        <p:txBody>
          <a:bodyPr vert="horz" wrap="square" lIns="0" tIns="12700" rIns="0" bIns="0" rtlCol="0">
            <a:spAutoFit/>
          </a:bodyPr>
          <a:lstStyle/>
          <a:p>
            <a:r>
              <a:rPr lang="en-US" b="1" dirty="0">
                <a:highlight>
                  <a:srgbClr val="FF0000"/>
                </a:highlight>
                <a:latin typeface="Roboto" panose="02000000000000000000" pitchFamily="2" charset="0"/>
                <a:ea typeface="Roboto" panose="02000000000000000000" pitchFamily="2" charset="0"/>
              </a:rPr>
              <a:t>*EDUCOUNTER:</a:t>
            </a:r>
            <a:r>
              <a:rPr lang="en-US" b="1" dirty="0">
                <a:latin typeface="Roboto" panose="02000000000000000000" pitchFamily="2" charset="0"/>
                <a:ea typeface="Roboto" panose="02000000000000000000" pitchFamily="2" charset="0"/>
              </a:rPr>
              <a:t> Educational AI Counter-Narratives for De-</a:t>
            </a:r>
            <a:r>
              <a:rPr lang="en-US" b="1" dirty="0" err="1">
                <a:latin typeface="Roboto" panose="02000000000000000000" pitchFamily="2" charset="0"/>
                <a:ea typeface="Roboto" panose="02000000000000000000" pitchFamily="2" charset="0"/>
              </a:rPr>
              <a:t>Polarisation</a:t>
            </a:r>
            <a:r>
              <a:rPr lang="en-US" b="1" dirty="0">
                <a:latin typeface="Roboto" panose="02000000000000000000" pitchFamily="2" charset="0"/>
                <a:ea typeface="Roboto" panose="02000000000000000000" pitchFamily="2" charset="0"/>
              </a:rPr>
              <a:t> of Extremism about Religion </a:t>
            </a:r>
            <a:endParaRPr lang="en-US" sz="3200" b="1" dirty="0">
              <a:effectLst/>
              <a:latin typeface="Roboto" panose="02000000000000000000" pitchFamily="2" charset="0"/>
              <a:ea typeface="Roboto" panose="02000000000000000000" pitchFamily="2" charset="0"/>
            </a:endParaRPr>
          </a:p>
        </p:txBody>
      </p:sp>
      <p:sp>
        <p:nvSpPr>
          <p:cNvPr id="18" name="object 18"/>
          <p:cNvSpPr txBox="1"/>
          <p:nvPr/>
        </p:nvSpPr>
        <p:spPr>
          <a:xfrm>
            <a:off x="11457272" y="5669382"/>
            <a:ext cx="4399489" cy="843821"/>
          </a:xfrm>
          <a:prstGeom prst="rect">
            <a:avLst/>
          </a:prstGeom>
        </p:spPr>
        <p:txBody>
          <a:bodyPr vert="horz" wrap="square" lIns="0" tIns="12700" rIns="0" bIns="0" rtlCol="0">
            <a:spAutoFit/>
          </a:bodyPr>
          <a:lstStyle/>
          <a:p>
            <a:pPr marL="12700">
              <a:lnSpc>
                <a:spcPct val="100000"/>
              </a:lnSpc>
              <a:spcBef>
                <a:spcPts val="100"/>
              </a:spcBef>
            </a:pPr>
            <a:r>
              <a:rPr lang="en-US" b="1" dirty="0">
                <a:highlight>
                  <a:srgbClr val="FF0000"/>
                </a:highlight>
                <a:latin typeface="Roboto" panose="02000000000000000000" pitchFamily="2" charset="0"/>
                <a:ea typeface="Roboto" panose="02000000000000000000" pitchFamily="2" charset="0"/>
              </a:rPr>
              <a:t>Post Corona Futures Project:</a:t>
            </a:r>
            <a:r>
              <a:rPr lang="en-US" b="1" dirty="0">
                <a:latin typeface="Roboto" panose="02000000000000000000" pitchFamily="2" charset="0"/>
                <a:ea typeface="Roboto" panose="02000000000000000000" pitchFamily="2" charset="0"/>
              </a:rPr>
              <a:t> Will the Future Never Be the Same? Letters from a Post-Corona Future</a:t>
            </a:r>
            <a:endParaRPr lang="en-US" sz="3200" dirty="0">
              <a:latin typeface="Roboto" panose="02000000000000000000" pitchFamily="2" charset="0"/>
              <a:ea typeface="Roboto" panose="02000000000000000000" pitchFamily="2" charset="0"/>
              <a:cs typeface="Roboto"/>
            </a:endParaRPr>
          </a:p>
        </p:txBody>
      </p:sp>
      <p:sp>
        <p:nvSpPr>
          <p:cNvPr id="25" name="object 15">
            <a:extLst>
              <a:ext uri="{FF2B5EF4-FFF2-40B4-BE49-F238E27FC236}">
                <a16:creationId xmlns:a16="http://schemas.microsoft.com/office/drawing/2014/main" id="{4239A08E-230F-3215-B7D1-199AB2DED4AF}"/>
              </a:ext>
            </a:extLst>
          </p:cNvPr>
          <p:cNvSpPr txBox="1"/>
          <p:nvPr/>
        </p:nvSpPr>
        <p:spPr>
          <a:xfrm>
            <a:off x="11039011" y="7643843"/>
            <a:ext cx="1635125" cy="2228815"/>
          </a:xfrm>
          <a:prstGeom prst="rect">
            <a:avLst/>
          </a:prstGeom>
        </p:spPr>
        <p:txBody>
          <a:bodyPr vert="horz" wrap="square" lIns="0" tIns="12700" rIns="0" bIns="0" rtlCol="0">
            <a:spAutoFit/>
          </a:bodyPr>
          <a:lstStyle/>
          <a:p>
            <a:r>
              <a:rPr lang="en-US" b="1" dirty="0">
                <a:highlight>
                  <a:srgbClr val="FF0000"/>
                </a:highlight>
                <a:latin typeface="Roboto" panose="02000000000000000000" pitchFamily="2" charset="0"/>
                <a:ea typeface="Roboto" panose="02000000000000000000" pitchFamily="2" charset="0"/>
              </a:rPr>
              <a:t>*Systems that Save Lives: </a:t>
            </a:r>
            <a:r>
              <a:rPr lang="en-US" b="1" dirty="0">
                <a:latin typeface="Roboto" panose="02000000000000000000" pitchFamily="2" charset="0"/>
                <a:ea typeface="Roboto" panose="02000000000000000000" pitchFamily="2" charset="0"/>
              </a:rPr>
              <a:t>Ethics and Sustainability in Cardiopulmonary Resuscitation.</a:t>
            </a:r>
            <a:endParaRPr lang="en-US" sz="3200" dirty="0">
              <a:effectLst/>
              <a:latin typeface="Roboto" panose="02000000000000000000" pitchFamily="2" charset="0"/>
              <a:ea typeface="Roboto" panose="02000000000000000000" pitchFamily="2" charset="0"/>
            </a:endParaRPr>
          </a:p>
        </p:txBody>
      </p:sp>
      <p:sp>
        <p:nvSpPr>
          <p:cNvPr id="26" name="object 15">
            <a:extLst>
              <a:ext uri="{FF2B5EF4-FFF2-40B4-BE49-F238E27FC236}">
                <a16:creationId xmlns:a16="http://schemas.microsoft.com/office/drawing/2014/main" id="{C017C867-1760-9CA4-42E7-B6C8B77D591A}"/>
              </a:ext>
            </a:extLst>
          </p:cNvPr>
          <p:cNvSpPr txBox="1"/>
          <p:nvPr/>
        </p:nvSpPr>
        <p:spPr>
          <a:xfrm>
            <a:off x="12879863" y="6806434"/>
            <a:ext cx="2753332" cy="1951816"/>
          </a:xfrm>
          <a:prstGeom prst="rect">
            <a:avLst/>
          </a:prstGeom>
        </p:spPr>
        <p:txBody>
          <a:bodyPr vert="horz" wrap="square" lIns="0" tIns="12700" rIns="0" bIns="0" rtlCol="0">
            <a:spAutoFit/>
          </a:bodyPr>
          <a:lstStyle/>
          <a:p>
            <a:r>
              <a:rPr lang="it-IT" b="1" dirty="0">
                <a:highlight>
                  <a:srgbClr val="FF0000"/>
                </a:highlight>
                <a:latin typeface="Roboto" panose="02000000000000000000" pitchFamily="2" charset="0"/>
                <a:ea typeface="Roboto" panose="02000000000000000000" pitchFamily="2" charset="0"/>
              </a:rPr>
              <a:t>*TESEO:</a:t>
            </a:r>
            <a:r>
              <a:rPr lang="it-IT" b="1" dirty="0">
                <a:latin typeface="Roboto" panose="02000000000000000000" pitchFamily="2" charset="0"/>
                <a:ea typeface="Roboto" panose="02000000000000000000" pitchFamily="2" charset="0"/>
              </a:rPr>
              <a:t> - </a:t>
            </a:r>
            <a:r>
              <a:rPr lang="it-IT" b="1" dirty="0" err="1">
                <a:latin typeface="Roboto" panose="02000000000000000000" pitchFamily="2" charset="0"/>
                <a:ea typeface="Roboto" panose="02000000000000000000" pitchFamily="2" charset="0"/>
              </a:rPr>
              <a:t>SociomaTErialita</a:t>
            </a:r>
            <a:r>
              <a:rPr lang="it-IT" b="1" dirty="0">
                <a:latin typeface="Roboto" panose="02000000000000000000" pitchFamily="2" charset="0"/>
                <a:ea typeface="Roboto" panose="02000000000000000000" pitchFamily="2" charset="0"/>
              </a:rPr>
              <a:t>̀ del Sacro e </a:t>
            </a:r>
            <a:r>
              <a:rPr lang="it-IT" b="1" dirty="0" err="1">
                <a:latin typeface="Roboto" panose="02000000000000000000" pitchFamily="2" charset="0"/>
                <a:ea typeface="Roboto" panose="02000000000000000000" pitchFamily="2" charset="0"/>
              </a:rPr>
              <a:t>gEOgrafie</a:t>
            </a:r>
            <a:r>
              <a:rPr lang="it-IT" b="1" dirty="0">
                <a:latin typeface="Roboto" panose="02000000000000000000" pitchFamily="2" charset="0"/>
                <a:ea typeface="Roboto" panose="02000000000000000000" pitchFamily="2" charset="0"/>
              </a:rPr>
              <a:t> dell’incontro: dai luoghi di culto agli spazi multi-religiosi sul territorio trentino</a:t>
            </a:r>
          </a:p>
        </p:txBody>
      </p:sp>
      <p:sp>
        <p:nvSpPr>
          <p:cNvPr id="21" name="CasellaDiTesto 20">
            <a:extLst>
              <a:ext uri="{FF2B5EF4-FFF2-40B4-BE49-F238E27FC236}">
                <a16:creationId xmlns:a16="http://schemas.microsoft.com/office/drawing/2014/main" id="{F3313A0B-9F7F-B0B1-3076-0E91B75C60C1}"/>
              </a:ext>
            </a:extLst>
          </p:cNvPr>
          <p:cNvSpPr txBox="1"/>
          <p:nvPr/>
        </p:nvSpPr>
        <p:spPr>
          <a:xfrm>
            <a:off x="2905098" y="3934179"/>
            <a:ext cx="2860675" cy="646331"/>
          </a:xfrm>
          <a:prstGeom prst="rect">
            <a:avLst/>
          </a:prstGeom>
          <a:noFill/>
        </p:spPr>
        <p:txBody>
          <a:bodyPr wrap="square">
            <a:spAutoFit/>
          </a:bodyPr>
          <a:lstStyle/>
          <a:p>
            <a:r>
              <a:rPr lang="fr-FR" sz="1800" b="1" kern="150" dirty="0">
                <a:effectLst/>
                <a:highlight>
                  <a:srgbClr val="FF0000"/>
                </a:highlight>
                <a:latin typeface="Arial" panose="020B0604020202020204" pitchFamily="34" charset="0"/>
                <a:ea typeface="Times New Roman" panose="02020603050405020304" pitchFamily="18" charset="0"/>
              </a:rPr>
              <a:t>*Forme </a:t>
            </a:r>
            <a:r>
              <a:rPr lang="fr-FR" sz="1800" b="1" kern="150" dirty="0" err="1">
                <a:effectLst/>
                <a:highlight>
                  <a:srgbClr val="FF0000"/>
                </a:highlight>
                <a:latin typeface="Arial" panose="020B0604020202020204" pitchFamily="34" charset="0"/>
                <a:ea typeface="Times New Roman" panose="02020603050405020304" pitchFamily="18" charset="0"/>
              </a:rPr>
              <a:t>della</a:t>
            </a:r>
            <a:r>
              <a:rPr lang="fr-FR" sz="1800" b="1" kern="150" dirty="0">
                <a:effectLst/>
                <a:highlight>
                  <a:srgbClr val="FF0000"/>
                </a:highlight>
                <a:latin typeface="Arial" panose="020B0604020202020204" pitchFamily="34" charset="0"/>
                <a:ea typeface="Times New Roman" panose="02020603050405020304" pitchFamily="18" charset="0"/>
              </a:rPr>
              <a:t> </a:t>
            </a:r>
            <a:r>
              <a:rPr lang="fr-FR" sz="1800" b="1" kern="150" dirty="0" err="1">
                <a:effectLst/>
                <a:highlight>
                  <a:srgbClr val="FF0000"/>
                </a:highlight>
                <a:latin typeface="Arial" panose="020B0604020202020204" pitchFamily="34" charset="0"/>
                <a:ea typeface="Times New Roman" panose="02020603050405020304" pitchFamily="18" charset="0"/>
              </a:rPr>
              <a:t>Risonanza</a:t>
            </a:r>
            <a:endParaRPr lang="fr-FR" sz="1800" b="1" kern="150" dirty="0">
              <a:effectLst/>
              <a:highlight>
                <a:srgbClr val="FF0000"/>
              </a:highlight>
              <a:latin typeface="Arial" panose="020B0604020202020204" pitchFamily="34" charset="0"/>
              <a:ea typeface="Times New Roman" panose="02020603050405020304" pitchFamily="18" charset="0"/>
            </a:endParaRPr>
          </a:p>
          <a:p>
            <a:r>
              <a:rPr lang="fr-FR" b="1" kern="150" dirty="0">
                <a:latin typeface="Arial" panose="020B0604020202020204" pitchFamily="34" charset="0"/>
              </a:rPr>
              <a:t>Villa </a:t>
            </a:r>
            <a:r>
              <a:rPr lang="fr-FR" b="1" kern="150" dirty="0" err="1">
                <a:latin typeface="Arial" panose="020B0604020202020204" pitchFamily="34" charset="0"/>
              </a:rPr>
              <a:t>Vigoni</a:t>
            </a:r>
            <a:r>
              <a:rPr lang="it-IT" dirty="0">
                <a:effectLst/>
              </a:rPr>
              <a:t> </a:t>
            </a:r>
            <a:endParaRPr lang="it-IT" dirty="0"/>
          </a:p>
        </p:txBody>
      </p:sp>
      <p:sp>
        <p:nvSpPr>
          <p:cNvPr id="23" name="CasellaDiTesto 22">
            <a:extLst>
              <a:ext uri="{FF2B5EF4-FFF2-40B4-BE49-F238E27FC236}">
                <a16:creationId xmlns:a16="http://schemas.microsoft.com/office/drawing/2014/main" id="{FBAEE039-51A4-32CF-489F-074668E6B6D9}"/>
              </a:ext>
            </a:extLst>
          </p:cNvPr>
          <p:cNvSpPr txBox="1"/>
          <p:nvPr/>
        </p:nvSpPr>
        <p:spPr>
          <a:xfrm>
            <a:off x="15011400" y="378711"/>
            <a:ext cx="2876795" cy="1200329"/>
          </a:xfrm>
          <a:prstGeom prst="rect">
            <a:avLst/>
          </a:prstGeom>
          <a:noFill/>
        </p:spPr>
        <p:txBody>
          <a:bodyPr wrap="square">
            <a:spAutoFit/>
          </a:bodyPr>
          <a:lstStyle/>
          <a:p>
            <a:r>
              <a:rPr lang="en-US" b="1" kern="150">
                <a:latin typeface="Arial" panose="020B0604020202020204" pitchFamily="34" charset="0"/>
                <a:ea typeface="Times New Roman" panose="02020603050405020304" pitchFamily="18" charset="0"/>
              </a:rPr>
              <a:t>* = Projects submitted currently under evaluation for possible funding</a:t>
            </a:r>
            <a:endParaRPr lang="en-US"/>
          </a:p>
        </p:txBody>
      </p:sp>
    </p:spTree>
    <p:extLst>
      <p:ext uri="{BB962C8B-B14F-4D97-AF65-F5344CB8AC3E}">
        <p14:creationId xmlns:p14="http://schemas.microsoft.com/office/powerpoint/2010/main" val="194834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309982"/>
            <a:ext cx="10668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panose="02000000000000000000" pitchFamily="2" charset="0"/>
                <a:ea typeface="Roboto" panose="02000000000000000000" pitchFamily="2" charset="0"/>
                <a:cs typeface="Roboto"/>
              </a:rPr>
              <a:t>page </a:t>
            </a:r>
            <a:r>
              <a:rPr lang="it-IT" sz="2000" b="1" spc="-5" dirty="0">
                <a:solidFill>
                  <a:srgbClr val="BFBFC8"/>
                </a:solidFill>
                <a:latin typeface="Roboto" panose="02000000000000000000" pitchFamily="2" charset="0"/>
                <a:ea typeface="Roboto" panose="02000000000000000000" pitchFamily="2" charset="0"/>
                <a:cs typeface="Roboto"/>
              </a:rPr>
              <a:t>12</a:t>
            </a:r>
            <a:endParaRPr sz="2000" dirty="0">
              <a:latin typeface="Roboto" panose="02000000000000000000" pitchFamily="2" charset="0"/>
              <a:ea typeface="Roboto" panose="02000000000000000000" pitchFamily="2" charset="0"/>
              <a:cs typeface="Roboto"/>
            </a:endParaRPr>
          </a:p>
        </p:txBody>
      </p:sp>
      <p:sp>
        <p:nvSpPr>
          <p:cNvPr id="3" name="object 3"/>
          <p:cNvSpPr txBox="1">
            <a:spLocks noGrp="1"/>
          </p:cNvSpPr>
          <p:nvPr>
            <p:ph type="title"/>
          </p:nvPr>
        </p:nvSpPr>
        <p:spPr>
          <a:xfrm>
            <a:off x="1006792" y="475823"/>
            <a:ext cx="4844415" cy="1064394"/>
          </a:xfrm>
          <a:prstGeom prst="rect">
            <a:avLst/>
          </a:prstGeom>
        </p:spPr>
        <p:txBody>
          <a:bodyPr vert="horz" wrap="square" lIns="0" tIns="12700" rIns="0" bIns="0" rtlCol="0">
            <a:spAutoFit/>
          </a:bodyPr>
          <a:lstStyle/>
          <a:p>
            <a:pPr marL="12700">
              <a:lnSpc>
                <a:spcPts val="4105"/>
              </a:lnSpc>
              <a:spcBef>
                <a:spcPts val="100"/>
              </a:spcBef>
            </a:pPr>
            <a:r>
              <a:rPr lang="en-US" spc="-10" dirty="0">
                <a:latin typeface="Roboto" panose="02000000000000000000" pitchFamily="2" charset="0"/>
                <a:ea typeface="Roboto" panose="02000000000000000000" pitchFamily="2" charset="0"/>
              </a:rPr>
              <a:t>Research </a:t>
            </a:r>
          </a:p>
          <a:p>
            <a:pPr marL="12700">
              <a:lnSpc>
                <a:spcPts val="4105"/>
              </a:lnSpc>
            </a:pPr>
            <a:r>
              <a:rPr lang="en-US" spc="-10" dirty="0">
                <a:solidFill>
                  <a:srgbClr val="0A081A"/>
                </a:solidFill>
                <a:latin typeface="Roboto" panose="02000000000000000000" pitchFamily="2" charset="0"/>
                <a:ea typeface="Roboto" panose="02000000000000000000" pitchFamily="2" charset="0"/>
              </a:rPr>
              <a:t>FBK Synergies</a:t>
            </a:r>
          </a:p>
        </p:txBody>
      </p:sp>
      <p:sp>
        <p:nvSpPr>
          <p:cNvPr id="8" name="object 8"/>
          <p:cNvSpPr txBox="1"/>
          <p:nvPr/>
        </p:nvSpPr>
        <p:spPr>
          <a:xfrm>
            <a:off x="1928824" y="3745762"/>
            <a:ext cx="3583304" cy="421640"/>
          </a:xfrm>
          <a:prstGeom prst="rect">
            <a:avLst/>
          </a:prstGeom>
        </p:spPr>
        <p:txBody>
          <a:bodyPr vert="horz" wrap="square" lIns="0" tIns="12700" rIns="0" bIns="0" rtlCol="0">
            <a:spAutoFit/>
          </a:bodyPr>
          <a:lstStyle/>
          <a:p>
            <a:pPr marL="12700">
              <a:lnSpc>
                <a:spcPct val="100000"/>
              </a:lnSpc>
              <a:spcBef>
                <a:spcPts val="100"/>
              </a:spcBef>
            </a:pPr>
            <a:r>
              <a:rPr sz="2600" b="1" spc="-5" dirty="0">
                <a:solidFill>
                  <a:srgbClr val="FFFFFF"/>
                </a:solidFill>
                <a:latin typeface="Roboto" panose="02000000000000000000" pitchFamily="2" charset="0"/>
                <a:ea typeface="Roboto" panose="02000000000000000000" pitchFamily="2" charset="0"/>
                <a:cs typeface="Arial"/>
              </a:rPr>
              <a:t>Knowledge</a:t>
            </a:r>
            <a:r>
              <a:rPr sz="2600" b="1" spc="-85" dirty="0">
                <a:solidFill>
                  <a:srgbClr val="FFFFFF"/>
                </a:solidFill>
                <a:latin typeface="Roboto" panose="02000000000000000000" pitchFamily="2" charset="0"/>
                <a:ea typeface="Roboto" panose="02000000000000000000" pitchFamily="2" charset="0"/>
                <a:cs typeface="Arial"/>
              </a:rPr>
              <a:t> </a:t>
            </a:r>
            <a:r>
              <a:rPr sz="2600" b="1" spc="-5" dirty="0" err="1">
                <a:solidFill>
                  <a:srgbClr val="FFFFFF"/>
                </a:solidFill>
                <a:latin typeface="Roboto" panose="02000000000000000000" pitchFamily="2" charset="0"/>
                <a:ea typeface="Roboto" panose="02000000000000000000" pitchFamily="2" charset="0"/>
                <a:cs typeface="Arial"/>
              </a:rPr>
              <a:t>Repreent</a:t>
            </a:r>
            <a:r>
              <a:rPr sz="2600" b="1" spc="-5" dirty="0">
                <a:solidFill>
                  <a:srgbClr val="FFFFFF"/>
                </a:solidFill>
                <a:latin typeface="Roboto" panose="02000000000000000000" pitchFamily="2" charset="0"/>
                <a:ea typeface="Roboto" panose="02000000000000000000" pitchFamily="2" charset="0"/>
                <a:cs typeface="Arial"/>
              </a:rPr>
              <a:t>.</a:t>
            </a:r>
            <a:endParaRPr sz="2600" dirty="0">
              <a:latin typeface="Roboto" panose="02000000000000000000" pitchFamily="2" charset="0"/>
              <a:ea typeface="Roboto" panose="02000000000000000000" pitchFamily="2" charset="0"/>
              <a:cs typeface="Arial"/>
            </a:endParaRPr>
          </a:p>
        </p:txBody>
      </p:sp>
      <p:sp>
        <p:nvSpPr>
          <p:cNvPr id="9" name="object 9"/>
          <p:cNvSpPr/>
          <p:nvPr/>
        </p:nvSpPr>
        <p:spPr>
          <a:xfrm>
            <a:off x="1440641" y="2897150"/>
            <a:ext cx="4679922" cy="3349699"/>
          </a:xfrm>
          <a:custGeom>
            <a:avLst/>
            <a:gdLst/>
            <a:ahLst/>
            <a:cxnLst/>
            <a:rect l="l" t="t" r="r" b="b"/>
            <a:pathLst>
              <a:path w="4175125" h="998854">
                <a:moveTo>
                  <a:pt x="3675592" y="998397"/>
                </a:moveTo>
                <a:lnTo>
                  <a:pt x="3675592" y="748798"/>
                </a:lnTo>
                <a:lnTo>
                  <a:pt x="0" y="748798"/>
                </a:lnTo>
                <a:lnTo>
                  <a:pt x="0" y="249599"/>
                </a:lnTo>
                <a:lnTo>
                  <a:pt x="3675592" y="249599"/>
                </a:lnTo>
                <a:lnTo>
                  <a:pt x="3675592" y="0"/>
                </a:lnTo>
                <a:lnTo>
                  <a:pt x="4174791" y="499198"/>
                </a:lnTo>
                <a:lnTo>
                  <a:pt x="3675592" y="998397"/>
                </a:lnTo>
                <a:close/>
              </a:path>
            </a:pathLst>
          </a:custGeom>
          <a:solidFill>
            <a:srgbClr val="01597E"/>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0" name="object 10"/>
          <p:cNvSpPr txBox="1"/>
          <p:nvPr/>
        </p:nvSpPr>
        <p:spPr>
          <a:xfrm>
            <a:off x="1656907" y="3923020"/>
            <a:ext cx="3855221" cy="1731243"/>
          </a:xfrm>
          <a:prstGeom prst="rect">
            <a:avLst/>
          </a:prstGeom>
        </p:spPr>
        <p:txBody>
          <a:bodyPr vert="horz" wrap="square" lIns="0" tIns="12700" rIns="0" bIns="0" rtlCol="0">
            <a:spAutoFit/>
          </a:bodyPr>
          <a:lstStyle/>
          <a:p>
            <a:pPr marL="12700" algn="ctr">
              <a:spcBef>
                <a:spcPts val="100"/>
              </a:spcBef>
            </a:pPr>
            <a:r>
              <a:rPr lang="en-US" sz="2800" dirty="0">
                <a:solidFill>
                  <a:schemeClr val="bg1"/>
                </a:solidFill>
                <a:latin typeface="Roboto" panose="02000000000000000000" pitchFamily="2" charset="0"/>
                <a:ea typeface="Roboto" panose="02000000000000000000" pitchFamily="2" charset="0"/>
                <a:cs typeface="Arial" panose="020B0604020202020204" pitchFamily="34" charset="0"/>
              </a:rPr>
              <a:t>Building reasonable</a:t>
            </a:r>
          </a:p>
          <a:p>
            <a:pPr marL="12700" algn="ctr">
              <a:spcBef>
                <a:spcPts val="100"/>
              </a:spcBef>
            </a:pPr>
            <a:r>
              <a:rPr lang="en-US" sz="2800" dirty="0">
                <a:solidFill>
                  <a:schemeClr val="bg1"/>
                </a:solidFill>
                <a:latin typeface="Roboto" panose="02000000000000000000" pitchFamily="2" charset="0"/>
                <a:ea typeface="Roboto" panose="02000000000000000000" pitchFamily="2" charset="0"/>
                <a:cs typeface="Arial" panose="020B0604020202020204" pitchFamily="34" charset="0"/>
              </a:rPr>
              <a:t>digital religious communities</a:t>
            </a:r>
          </a:p>
          <a:p>
            <a:pPr marL="12700" algn="ctr">
              <a:lnSpc>
                <a:spcPct val="100000"/>
              </a:lnSpc>
              <a:spcBef>
                <a:spcPts val="100"/>
              </a:spcBef>
            </a:pPr>
            <a:endParaRPr lang="en-US" sz="2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2" name="object 12"/>
          <p:cNvSpPr txBox="1"/>
          <p:nvPr/>
        </p:nvSpPr>
        <p:spPr>
          <a:xfrm>
            <a:off x="1928824" y="5654263"/>
            <a:ext cx="3194685" cy="421640"/>
          </a:xfrm>
          <a:prstGeom prst="rect">
            <a:avLst/>
          </a:prstGeom>
        </p:spPr>
        <p:txBody>
          <a:bodyPr vert="horz" wrap="square" lIns="0" tIns="12700" rIns="0" bIns="0" rtlCol="0">
            <a:spAutoFit/>
          </a:bodyPr>
          <a:lstStyle/>
          <a:p>
            <a:pPr marL="12700">
              <a:lnSpc>
                <a:spcPct val="100000"/>
              </a:lnSpc>
              <a:spcBef>
                <a:spcPts val="100"/>
              </a:spcBef>
            </a:pPr>
            <a:r>
              <a:rPr sz="2600" b="1" spc="-10" dirty="0">
                <a:solidFill>
                  <a:srgbClr val="FFFFFF"/>
                </a:solidFill>
                <a:latin typeface="Roboto" panose="02000000000000000000" pitchFamily="2" charset="0"/>
                <a:ea typeface="Roboto" panose="02000000000000000000" pitchFamily="2" charset="0"/>
                <a:cs typeface="Arial"/>
              </a:rPr>
              <a:t>Speech</a:t>
            </a:r>
            <a:r>
              <a:rPr sz="2600" b="1" spc="-85" dirty="0">
                <a:solidFill>
                  <a:srgbClr val="FFFFFF"/>
                </a:solidFill>
                <a:latin typeface="Roboto" panose="02000000000000000000" pitchFamily="2" charset="0"/>
                <a:ea typeface="Roboto" panose="02000000000000000000" pitchFamily="2" charset="0"/>
                <a:cs typeface="Arial"/>
              </a:rPr>
              <a:t> </a:t>
            </a:r>
            <a:r>
              <a:rPr sz="2600" b="1" spc="-5" dirty="0">
                <a:solidFill>
                  <a:srgbClr val="FFFFFF"/>
                </a:solidFill>
                <a:latin typeface="Roboto" panose="02000000000000000000" pitchFamily="2" charset="0"/>
                <a:ea typeface="Roboto" panose="02000000000000000000" pitchFamily="2" charset="0"/>
                <a:cs typeface="Arial"/>
              </a:rPr>
              <a:t>Recognition</a:t>
            </a:r>
            <a:endParaRPr sz="2600" dirty="0">
              <a:latin typeface="Roboto" panose="02000000000000000000" pitchFamily="2" charset="0"/>
              <a:ea typeface="Roboto" panose="02000000000000000000" pitchFamily="2" charset="0"/>
              <a:cs typeface="Arial"/>
            </a:endParaRPr>
          </a:p>
        </p:txBody>
      </p:sp>
      <p:sp>
        <p:nvSpPr>
          <p:cNvPr id="14" name="object 14"/>
          <p:cNvSpPr txBox="1"/>
          <p:nvPr/>
        </p:nvSpPr>
        <p:spPr>
          <a:xfrm>
            <a:off x="1928824" y="6608504"/>
            <a:ext cx="2658745" cy="421640"/>
          </a:xfrm>
          <a:prstGeom prst="rect">
            <a:avLst/>
          </a:prstGeom>
        </p:spPr>
        <p:txBody>
          <a:bodyPr vert="horz" wrap="square" lIns="0" tIns="12700" rIns="0" bIns="0" rtlCol="0">
            <a:spAutoFit/>
          </a:bodyPr>
          <a:lstStyle/>
          <a:p>
            <a:pPr marL="12700">
              <a:lnSpc>
                <a:spcPct val="100000"/>
              </a:lnSpc>
              <a:spcBef>
                <a:spcPts val="100"/>
              </a:spcBef>
            </a:pPr>
            <a:r>
              <a:rPr sz="2600" b="1" spc="-5" dirty="0">
                <a:solidFill>
                  <a:srgbClr val="FFFFFF"/>
                </a:solidFill>
                <a:latin typeface="Roboto" panose="02000000000000000000" pitchFamily="2" charset="0"/>
                <a:ea typeface="Roboto" panose="02000000000000000000" pitchFamily="2" charset="0"/>
                <a:cs typeface="Arial"/>
              </a:rPr>
              <a:t>Computer</a:t>
            </a:r>
            <a:r>
              <a:rPr sz="2600" b="1" spc="-75" dirty="0">
                <a:solidFill>
                  <a:srgbClr val="FFFFFF"/>
                </a:solidFill>
                <a:latin typeface="Roboto" panose="02000000000000000000" pitchFamily="2" charset="0"/>
                <a:ea typeface="Roboto" panose="02000000000000000000" pitchFamily="2" charset="0"/>
                <a:cs typeface="Arial"/>
              </a:rPr>
              <a:t> </a:t>
            </a:r>
            <a:r>
              <a:rPr sz="2600" b="1" spc="-15" dirty="0">
                <a:solidFill>
                  <a:srgbClr val="FFFFFF"/>
                </a:solidFill>
                <a:latin typeface="Roboto" panose="02000000000000000000" pitchFamily="2" charset="0"/>
                <a:ea typeface="Roboto" panose="02000000000000000000" pitchFamily="2" charset="0"/>
                <a:cs typeface="Arial"/>
              </a:rPr>
              <a:t>Vision</a:t>
            </a:r>
            <a:endParaRPr sz="2600">
              <a:latin typeface="Roboto" panose="02000000000000000000" pitchFamily="2" charset="0"/>
              <a:ea typeface="Roboto" panose="02000000000000000000" pitchFamily="2" charset="0"/>
              <a:cs typeface="Arial"/>
            </a:endParaRPr>
          </a:p>
        </p:txBody>
      </p:sp>
      <p:graphicFrame>
        <p:nvGraphicFramePr>
          <p:cNvPr id="54" name="Diagramma 53">
            <a:extLst>
              <a:ext uri="{FF2B5EF4-FFF2-40B4-BE49-F238E27FC236}">
                <a16:creationId xmlns:a16="http://schemas.microsoft.com/office/drawing/2014/main" id="{2FE044ED-1EDA-F90E-9118-E0BADDC56638}"/>
              </a:ext>
            </a:extLst>
          </p:cNvPr>
          <p:cNvGraphicFramePr/>
          <p:nvPr>
            <p:extLst>
              <p:ext uri="{D42A27DB-BD31-4B8C-83A1-F6EECF244321}">
                <p14:modId xmlns:p14="http://schemas.microsoft.com/office/powerpoint/2010/main" val="2908105180"/>
              </p:ext>
            </p:extLst>
          </p:nvPr>
        </p:nvGraphicFramePr>
        <p:xfrm>
          <a:off x="6120563" y="3347338"/>
          <a:ext cx="5634878" cy="2435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object 19"/>
          <p:cNvSpPr txBox="1"/>
          <p:nvPr/>
        </p:nvSpPr>
        <p:spPr>
          <a:xfrm>
            <a:off x="8442911" y="7942144"/>
            <a:ext cx="630942" cy="1853564"/>
          </a:xfrm>
          <a:prstGeom prst="rect">
            <a:avLst/>
          </a:prstGeom>
        </p:spPr>
        <p:txBody>
          <a:bodyPr vert="vert270" wrap="square" lIns="0" tIns="0" rIns="0" bIns="0" rtlCol="0">
            <a:spAutoFit/>
          </a:bodyPr>
          <a:lstStyle/>
          <a:p>
            <a:pPr marL="12700">
              <a:lnSpc>
                <a:spcPts val="2420"/>
              </a:lnSpc>
            </a:pPr>
            <a:r>
              <a:rPr sz="1900" b="1" spc="-5" dirty="0">
                <a:solidFill>
                  <a:srgbClr val="FFFFFF"/>
                </a:solidFill>
                <a:latin typeface="Roboto" panose="02000000000000000000" pitchFamily="2" charset="0"/>
                <a:ea typeface="Roboto" panose="02000000000000000000" pitchFamily="2" charset="0"/>
                <a:cs typeface="Arial"/>
              </a:rPr>
              <a:t>Comput.</a:t>
            </a:r>
            <a:r>
              <a:rPr sz="1900" b="1" spc="-80" dirty="0">
                <a:solidFill>
                  <a:srgbClr val="FFFFFF"/>
                </a:solidFill>
                <a:latin typeface="Roboto" panose="02000000000000000000" pitchFamily="2" charset="0"/>
                <a:ea typeface="Roboto" panose="02000000000000000000" pitchFamily="2" charset="0"/>
                <a:cs typeface="Arial"/>
              </a:rPr>
              <a:t> </a:t>
            </a:r>
            <a:r>
              <a:rPr sz="2100" b="1" spc="-5" dirty="0">
                <a:solidFill>
                  <a:srgbClr val="FFFFFF"/>
                </a:solidFill>
                <a:latin typeface="Roboto" panose="02000000000000000000" pitchFamily="2" charset="0"/>
                <a:ea typeface="Roboto" panose="02000000000000000000" pitchFamily="2" charset="0"/>
                <a:cs typeface="Arial"/>
              </a:rPr>
              <a:t>Social</a:t>
            </a:r>
            <a:endParaRPr sz="2100">
              <a:latin typeface="Roboto" panose="02000000000000000000" pitchFamily="2" charset="0"/>
              <a:ea typeface="Roboto" panose="02000000000000000000" pitchFamily="2" charset="0"/>
              <a:cs typeface="Arial"/>
            </a:endParaRPr>
          </a:p>
          <a:p>
            <a:pPr marL="12700">
              <a:lnSpc>
                <a:spcPct val="100000"/>
              </a:lnSpc>
            </a:pPr>
            <a:r>
              <a:rPr sz="2100" b="1" spc="-5" dirty="0">
                <a:solidFill>
                  <a:srgbClr val="FFFFFF"/>
                </a:solidFill>
                <a:latin typeface="Roboto" panose="02000000000000000000" pitchFamily="2" charset="0"/>
                <a:ea typeface="Roboto" panose="02000000000000000000" pitchFamily="2" charset="0"/>
                <a:cs typeface="Arial"/>
              </a:rPr>
              <a:t>Science</a:t>
            </a:r>
            <a:endParaRPr sz="2100">
              <a:latin typeface="Roboto" panose="02000000000000000000" pitchFamily="2" charset="0"/>
              <a:ea typeface="Roboto" panose="02000000000000000000" pitchFamily="2" charset="0"/>
              <a:cs typeface="Arial"/>
            </a:endParaRPr>
          </a:p>
        </p:txBody>
      </p:sp>
      <p:sp>
        <p:nvSpPr>
          <p:cNvPr id="21" name="object 21"/>
          <p:cNvSpPr txBox="1"/>
          <p:nvPr/>
        </p:nvSpPr>
        <p:spPr>
          <a:xfrm>
            <a:off x="10016093" y="8523884"/>
            <a:ext cx="784830" cy="1271905"/>
          </a:xfrm>
          <a:prstGeom prst="rect">
            <a:avLst/>
          </a:prstGeom>
        </p:spPr>
        <p:txBody>
          <a:bodyPr vert="vert270" wrap="square" lIns="0" tIns="0" rIns="0" bIns="0" rtlCol="0">
            <a:spAutoFit/>
          </a:bodyPr>
          <a:lstStyle/>
          <a:p>
            <a:pPr marL="12700">
              <a:lnSpc>
                <a:spcPts val="2975"/>
              </a:lnSpc>
            </a:pPr>
            <a:r>
              <a:rPr sz="2600" b="1" spc="-5" dirty="0">
                <a:solidFill>
                  <a:srgbClr val="FFFFFF"/>
                </a:solidFill>
                <a:latin typeface="Roboto" panose="02000000000000000000" pitchFamily="2" charset="0"/>
                <a:ea typeface="Roboto" panose="02000000000000000000" pitchFamily="2" charset="0"/>
                <a:cs typeface="Arial"/>
              </a:rPr>
              <a:t>Data</a:t>
            </a:r>
            <a:endParaRPr sz="2600">
              <a:latin typeface="Roboto" panose="02000000000000000000" pitchFamily="2" charset="0"/>
              <a:ea typeface="Roboto" panose="02000000000000000000" pitchFamily="2" charset="0"/>
              <a:cs typeface="Arial"/>
            </a:endParaRPr>
          </a:p>
          <a:p>
            <a:pPr marL="12700">
              <a:lnSpc>
                <a:spcPct val="100000"/>
              </a:lnSpc>
            </a:pPr>
            <a:r>
              <a:rPr sz="2600" b="1" spc="-5" dirty="0">
                <a:solidFill>
                  <a:srgbClr val="FFFFFF"/>
                </a:solidFill>
                <a:latin typeface="Roboto" panose="02000000000000000000" pitchFamily="2" charset="0"/>
                <a:ea typeface="Roboto" panose="02000000000000000000" pitchFamily="2" charset="0"/>
                <a:cs typeface="Arial"/>
              </a:rPr>
              <a:t>Science</a:t>
            </a:r>
            <a:endParaRPr sz="2600">
              <a:latin typeface="Roboto" panose="02000000000000000000" pitchFamily="2" charset="0"/>
              <a:ea typeface="Roboto" panose="02000000000000000000" pitchFamily="2" charset="0"/>
              <a:cs typeface="Arial"/>
            </a:endParaRPr>
          </a:p>
        </p:txBody>
      </p:sp>
      <p:sp>
        <p:nvSpPr>
          <p:cNvPr id="23" name="object 23"/>
          <p:cNvSpPr/>
          <p:nvPr/>
        </p:nvSpPr>
        <p:spPr>
          <a:xfrm>
            <a:off x="10821153" y="1773696"/>
            <a:ext cx="5515610" cy="496570"/>
          </a:xfrm>
          <a:custGeom>
            <a:avLst/>
            <a:gdLst/>
            <a:ahLst/>
            <a:cxnLst/>
            <a:rect l="l" t="t" r="r" b="b"/>
            <a:pathLst>
              <a:path w="5515609" h="496569">
                <a:moveTo>
                  <a:pt x="5267089" y="496199"/>
                </a:moveTo>
                <a:lnTo>
                  <a:pt x="0" y="496199"/>
                </a:lnTo>
                <a:lnTo>
                  <a:pt x="248099" y="248099"/>
                </a:lnTo>
                <a:lnTo>
                  <a:pt x="0" y="0"/>
                </a:lnTo>
                <a:lnTo>
                  <a:pt x="5267089" y="0"/>
                </a:lnTo>
                <a:lnTo>
                  <a:pt x="5515188" y="248099"/>
                </a:lnTo>
                <a:lnTo>
                  <a:pt x="5267089" y="496199"/>
                </a:lnTo>
                <a:close/>
              </a:path>
            </a:pathLst>
          </a:custGeom>
          <a:solidFill>
            <a:srgbClr val="80BFB6"/>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24" name="object 24"/>
          <p:cNvSpPr txBox="1"/>
          <p:nvPr/>
        </p:nvSpPr>
        <p:spPr>
          <a:xfrm>
            <a:off x="12015007" y="1797765"/>
            <a:ext cx="4062095"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chemeClr val="bg1"/>
                </a:solidFill>
                <a:latin typeface="Roboto" panose="02000000000000000000" pitchFamily="2" charset="0"/>
                <a:ea typeface="Roboto" panose="02000000000000000000" pitchFamily="2" charset="0"/>
                <a:cs typeface="Arial" panose="020B0604020202020204" pitchFamily="34" charset="0"/>
              </a:rPr>
              <a:t>Artificial Scholarship</a:t>
            </a:r>
            <a:endParaRPr lang="en-US" sz="2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5" name="object 25"/>
          <p:cNvSpPr/>
          <p:nvPr/>
        </p:nvSpPr>
        <p:spPr>
          <a:xfrm>
            <a:off x="1424027" y="1773856"/>
            <a:ext cx="5918200" cy="496570"/>
          </a:xfrm>
          <a:custGeom>
            <a:avLst/>
            <a:gdLst/>
            <a:ahLst/>
            <a:cxnLst/>
            <a:rect l="l" t="t" r="r" b="b"/>
            <a:pathLst>
              <a:path w="5918200" h="496569">
                <a:moveTo>
                  <a:pt x="5669683" y="496199"/>
                </a:moveTo>
                <a:lnTo>
                  <a:pt x="0" y="496199"/>
                </a:lnTo>
                <a:lnTo>
                  <a:pt x="0" y="0"/>
                </a:lnTo>
                <a:lnTo>
                  <a:pt x="5669683" y="0"/>
                </a:lnTo>
                <a:lnTo>
                  <a:pt x="5917783" y="248099"/>
                </a:lnTo>
                <a:lnTo>
                  <a:pt x="5669683" y="496199"/>
                </a:lnTo>
                <a:close/>
              </a:path>
            </a:pathLst>
          </a:custGeom>
          <a:solidFill>
            <a:srgbClr val="01597E"/>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26" name="object 26"/>
          <p:cNvSpPr txBox="1"/>
          <p:nvPr/>
        </p:nvSpPr>
        <p:spPr>
          <a:xfrm>
            <a:off x="1928824" y="1779682"/>
            <a:ext cx="3689579" cy="443711"/>
          </a:xfrm>
          <a:prstGeom prst="rect">
            <a:avLst/>
          </a:prstGeom>
        </p:spPr>
        <p:txBody>
          <a:bodyPr vert="horz" wrap="square" lIns="0" tIns="12700" rIns="0" bIns="0" rtlCol="0">
            <a:spAutoFit/>
          </a:bodyPr>
          <a:lstStyle/>
          <a:p>
            <a:pPr marL="12700">
              <a:lnSpc>
                <a:spcPct val="100000"/>
              </a:lnSpc>
              <a:spcBef>
                <a:spcPts val="100"/>
              </a:spcBef>
            </a:pPr>
            <a:r>
              <a:rPr lang="it" sz="2800" b="1" dirty="0">
                <a:solidFill>
                  <a:schemeClr val="bg1"/>
                </a:solidFill>
                <a:latin typeface="Roboto" panose="02000000000000000000" pitchFamily="2" charset="0"/>
                <a:ea typeface="Roboto" panose="02000000000000000000" pitchFamily="2" charset="0"/>
                <a:cs typeface="Arial" panose="020B0604020202020204" pitchFamily="34" charset="0"/>
              </a:rPr>
              <a:t>Common Cybersense</a:t>
            </a:r>
            <a:endParaRPr sz="2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7" name="object 27"/>
          <p:cNvSpPr/>
          <p:nvPr/>
        </p:nvSpPr>
        <p:spPr>
          <a:xfrm>
            <a:off x="5935671" y="1773696"/>
            <a:ext cx="5573536" cy="496570"/>
          </a:xfrm>
          <a:custGeom>
            <a:avLst/>
            <a:gdLst/>
            <a:ahLst/>
            <a:cxnLst/>
            <a:rect l="l" t="t" r="r" b="b"/>
            <a:pathLst>
              <a:path w="5515609" h="496569">
                <a:moveTo>
                  <a:pt x="5267089" y="496199"/>
                </a:moveTo>
                <a:lnTo>
                  <a:pt x="0" y="496199"/>
                </a:lnTo>
                <a:lnTo>
                  <a:pt x="248099" y="248099"/>
                </a:lnTo>
                <a:lnTo>
                  <a:pt x="0" y="0"/>
                </a:lnTo>
                <a:lnTo>
                  <a:pt x="5267089" y="0"/>
                </a:lnTo>
                <a:lnTo>
                  <a:pt x="5515188" y="248099"/>
                </a:lnTo>
                <a:lnTo>
                  <a:pt x="5267089" y="496199"/>
                </a:lnTo>
                <a:close/>
              </a:path>
            </a:pathLst>
          </a:custGeom>
          <a:solidFill>
            <a:srgbClr val="0B87A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28" name="object 28"/>
          <p:cNvSpPr txBox="1"/>
          <p:nvPr/>
        </p:nvSpPr>
        <p:spPr>
          <a:xfrm>
            <a:off x="7188461" y="1797765"/>
            <a:ext cx="3486785" cy="443711"/>
          </a:xfrm>
          <a:prstGeom prst="rect">
            <a:avLst/>
          </a:prstGeom>
        </p:spPr>
        <p:txBody>
          <a:bodyPr vert="horz" wrap="square" lIns="0" tIns="12700" rIns="0" bIns="0" rtlCol="0">
            <a:spAutoFit/>
          </a:bodyPr>
          <a:lstStyle/>
          <a:p>
            <a:pPr marL="12700">
              <a:lnSpc>
                <a:spcPct val="100000"/>
              </a:lnSpc>
              <a:spcBef>
                <a:spcPts val="100"/>
              </a:spcBef>
            </a:pPr>
            <a:r>
              <a:rPr lang="it" sz="2800" b="1" dirty="0">
                <a:solidFill>
                  <a:schemeClr val="bg1"/>
                </a:solidFill>
                <a:latin typeface="Roboto" panose="02000000000000000000" pitchFamily="2" charset="0"/>
                <a:ea typeface="Roboto" panose="02000000000000000000" pitchFamily="2" charset="0"/>
                <a:cs typeface="Arial" panose="020B0604020202020204" pitchFamily="34" charset="0"/>
              </a:rPr>
              <a:t>Digital Philology</a:t>
            </a:r>
            <a:endParaRPr sz="2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9" name="object 29"/>
          <p:cNvSpPr/>
          <p:nvPr/>
        </p:nvSpPr>
        <p:spPr>
          <a:xfrm>
            <a:off x="11219830" y="2896281"/>
            <a:ext cx="5268002" cy="3349700"/>
          </a:xfrm>
          <a:custGeom>
            <a:avLst/>
            <a:gdLst/>
            <a:ahLst/>
            <a:cxnLst/>
            <a:rect l="l" t="t" r="r" b="b"/>
            <a:pathLst>
              <a:path w="4197984" h="991235">
                <a:moveTo>
                  <a:pt x="3701992" y="991198"/>
                </a:moveTo>
                <a:lnTo>
                  <a:pt x="0" y="991198"/>
                </a:lnTo>
                <a:lnTo>
                  <a:pt x="495599" y="495599"/>
                </a:lnTo>
                <a:lnTo>
                  <a:pt x="0" y="0"/>
                </a:lnTo>
                <a:lnTo>
                  <a:pt x="3701992" y="0"/>
                </a:lnTo>
                <a:lnTo>
                  <a:pt x="4197591" y="495599"/>
                </a:lnTo>
                <a:lnTo>
                  <a:pt x="3701992" y="991198"/>
                </a:lnTo>
                <a:close/>
              </a:path>
            </a:pathLst>
          </a:custGeom>
          <a:solidFill>
            <a:srgbClr val="80BFB6"/>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0" name="object 30"/>
          <p:cNvSpPr txBox="1"/>
          <p:nvPr/>
        </p:nvSpPr>
        <p:spPr>
          <a:xfrm>
            <a:off x="12547163" y="4111021"/>
            <a:ext cx="3148947" cy="874598"/>
          </a:xfrm>
          <a:prstGeom prst="rect">
            <a:avLst/>
          </a:prstGeom>
        </p:spPr>
        <p:txBody>
          <a:bodyPr vert="horz" wrap="square" lIns="0" tIns="12700" rIns="0" bIns="0" rtlCol="0">
            <a:spAutoFit/>
          </a:bodyPr>
          <a:lstStyle/>
          <a:p>
            <a:pPr marL="12700" marR="5080">
              <a:lnSpc>
                <a:spcPct val="100000"/>
              </a:lnSpc>
              <a:spcBef>
                <a:spcPts val="100"/>
              </a:spcBef>
            </a:pPr>
            <a:r>
              <a:rPr lang="en-US" sz="2800" b="1" dirty="0">
                <a:solidFill>
                  <a:schemeClr val="bg1"/>
                </a:solidFill>
                <a:latin typeface="Roboto" panose="02000000000000000000" pitchFamily="2" charset="0"/>
                <a:ea typeface="Roboto" panose="02000000000000000000" pitchFamily="2" charset="0"/>
                <a:cs typeface="Arial" panose="020B0604020202020204" pitchFamily="34" charset="0"/>
              </a:rPr>
              <a:t>AI for research in religious studies</a:t>
            </a:r>
            <a:endParaRPr lang="en-US" sz="26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38" name="object 38"/>
          <p:cNvSpPr/>
          <p:nvPr/>
        </p:nvSpPr>
        <p:spPr>
          <a:xfrm>
            <a:off x="6716059" y="8478836"/>
            <a:ext cx="979319" cy="744348"/>
          </a:xfrm>
          <a:prstGeom prst="rect">
            <a:avLst/>
          </a:prstGeom>
          <a:blipFill>
            <a:blip r:embed="rId7" cstate="print"/>
            <a:stretch>
              <a:fillRect/>
            </a:stretch>
          </a:blip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39" name="object 39"/>
          <p:cNvSpPr txBox="1"/>
          <p:nvPr/>
        </p:nvSpPr>
        <p:spPr>
          <a:xfrm>
            <a:off x="7786321" y="8458824"/>
            <a:ext cx="1313180" cy="641201"/>
          </a:xfrm>
          <a:prstGeom prst="rect">
            <a:avLst/>
          </a:prstGeom>
        </p:spPr>
        <p:txBody>
          <a:bodyPr vert="horz" wrap="square" lIns="0" tIns="12700" rIns="0" bIns="0" rtlCol="0">
            <a:spAutoFit/>
          </a:bodyPr>
          <a:lstStyle/>
          <a:p>
            <a:pPr marL="12700" marR="5080">
              <a:lnSpc>
                <a:spcPct val="100000"/>
              </a:lnSpc>
              <a:spcBef>
                <a:spcPts val="100"/>
              </a:spcBef>
            </a:pPr>
            <a:r>
              <a:rPr lang="it-IT" sz="2000" b="1" spc="-30" dirty="0">
                <a:solidFill>
                  <a:srgbClr val="1166B3"/>
                </a:solidFill>
                <a:latin typeface="Roboto" panose="02000000000000000000" pitchFamily="2" charset="0"/>
                <a:ea typeface="Roboto" panose="02000000000000000000" pitchFamily="2" charset="0"/>
                <a:cs typeface="Arial"/>
              </a:rPr>
              <a:t>CYBER</a:t>
            </a:r>
          </a:p>
          <a:p>
            <a:pPr marL="12700" marR="5080">
              <a:lnSpc>
                <a:spcPct val="100000"/>
              </a:lnSpc>
              <a:spcBef>
                <a:spcPts val="100"/>
              </a:spcBef>
            </a:pPr>
            <a:r>
              <a:rPr lang="it-IT" sz="2000" b="1" spc="-30" dirty="0">
                <a:solidFill>
                  <a:srgbClr val="1166B3"/>
                </a:solidFill>
                <a:latin typeface="Roboto" panose="02000000000000000000" pitchFamily="2" charset="0"/>
                <a:ea typeface="Roboto" panose="02000000000000000000" pitchFamily="2" charset="0"/>
                <a:cs typeface="Arial"/>
              </a:rPr>
              <a:t>SECURITY</a:t>
            </a:r>
            <a:endParaRPr sz="2000" dirty="0">
              <a:latin typeface="Roboto" panose="02000000000000000000" pitchFamily="2" charset="0"/>
              <a:ea typeface="Roboto" panose="02000000000000000000" pitchFamily="2" charset="0"/>
              <a:cs typeface="Arial"/>
            </a:endParaRPr>
          </a:p>
        </p:txBody>
      </p:sp>
      <p:sp>
        <p:nvSpPr>
          <p:cNvPr id="46" name="object 40">
            <a:extLst>
              <a:ext uri="{FF2B5EF4-FFF2-40B4-BE49-F238E27FC236}">
                <a16:creationId xmlns:a16="http://schemas.microsoft.com/office/drawing/2014/main" id="{F00F285F-2160-783D-867D-7D68B4E151FF}"/>
              </a:ext>
            </a:extLst>
          </p:cNvPr>
          <p:cNvSpPr/>
          <p:nvPr/>
        </p:nvSpPr>
        <p:spPr>
          <a:xfrm>
            <a:off x="5495195" y="7278805"/>
            <a:ext cx="979319" cy="744348"/>
          </a:xfrm>
          <a:prstGeom prst="rect">
            <a:avLst/>
          </a:prstGeom>
          <a:blipFill>
            <a:blip r:embed="rId7" cstate="print"/>
            <a:stretch>
              <a:fillRect/>
            </a:stretch>
          </a:blip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7" name="object 41">
            <a:extLst>
              <a:ext uri="{FF2B5EF4-FFF2-40B4-BE49-F238E27FC236}">
                <a16:creationId xmlns:a16="http://schemas.microsoft.com/office/drawing/2014/main" id="{8BFE9146-73E0-9DCC-643B-1917C841A2A7}"/>
              </a:ext>
            </a:extLst>
          </p:cNvPr>
          <p:cNvSpPr txBox="1"/>
          <p:nvPr/>
        </p:nvSpPr>
        <p:spPr>
          <a:xfrm>
            <a:off x="6565457" y="7258793"/>
            <a:ext cx="1022350" cy="320601"/>
          </a:xfrm>
          <a:prstGeom prst="rect">
            <a:avLst/>
          </a:prstGeom>
        </p:spPr>
        <p:txBody>
          <a:bodyPr vert="horz" wrap="square" lIns="0" tIns="12700" rIns="0" bIns="0" rtlCol="0">
            <a:spAutoFit/>
          </a:bodyPr>
          <a:lstStyle/>
          <a:p>
            <a:pPr marL="12700" marR="5080">
              <a:lnSpc>
                <a:spcPct val="100000"/>
              </a:lnSpc>
              <a:spcBef>
                <a:spcPts val="100"/>
              </a:spcBef>
            </a:pPr>
            <a:r>
              <a:rPr lang="it-IT" sz="2000" b="1" spc="-5" dirty="0">
                <a:solidFill>
                  <a:srgbClr val="1166B3"/>
                </a:solidFill>
                <a:latin typeface="Roboto" panose="02000000000000000000" pitchFamily="2" charset="0"/>
                <a:ea typeface="Roboto" panose="02000000000000000000" pitchFamily="2" charset="0"/>
                <a:cs typeface="Arial"/>
              </a:rPr>
              <a:t>ISIG</a:t>
            </a:r>
            <a:endParaRPr sz="2000" dirty="0">
              <a:latin typeface="Roboto" panose="02000000000000000000" pitchFamily="2" charset="0"/>
              <a:ea typeface="Roboto" panose="02000000000000000000" pitchFamily="2" charset="0"/>
              <a:cs typeface="Arial"/>
            </a:endParaRPr>
          </a:p>
        </p:txBody>
      </p:sp>
      <p:sp>
        <p:nvSpPr>
          <p:cNvPr id="48" name="object 40">
            <a:extLst>
              <a:ext uri="{FF2B5EF4-FFF2-40B4-BE49-F238E27FC236}">
                <a16:creationId xmlns:a16="http://schemas.microsoft.com/office/drawing/2014/main" id="{E4E6561E-F011-04E2-392D-B165407780F4}"/>
              </a:ext>
            </a:extLst>
          </p:cNvPr>
          <p:cNvSpPr/>
          <p:nvPr/>
        </p:nvSpPr>
        <p:spPr>
          <a:xfrm>
            <a:off x="7981977" y="7304189"/>
            <a:ext cx="979319" cy="744348"/>
          </a:xfrm>
          <a:prstGeom prst="rect">
            <a:avLst/>
          </a:prstGeom>
          <a:blipFill>
            <a:blip r:embed="rId7" cstate="print"/>
            <a:stretch>
              <a:fillRect/>
            </a:stretch>
          </a:blip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9" name="object 41">
            <a:extLst>
              <a:ext uri="{FF2B5EF4-FFF2-40B4-BE49-F238E27FC236}">
                <a16:creationId xmlns:a16="http://schemas.microsoft.com/office/drawing/2014/main" id="{8CB19398-FBB3-9F41-4CAA-69CDD0BA07D9}"/>
              </a:ext>
            </a:extLst>
          </p:cNvPr>
          <p:cNvSpPr txBox="1"/>
          <p:nvPr/>
        </p:nvSpPr>
        <p:spPr>
          <a:xfrm>
            <a:off x="9052239" y="7284177"/>
            <a:ext cx="1022350" cy="320601"/>
          </a:xfrm>
          <a:prstGeom prst="rect">
            <a:avLst/>
          </a:prstGeom>
        </p:spPr>
        <p:txBody>
          <a:bodyPr vert="horz" wrap="square" lIns="0" tIns="12700" rIns="0" bIns="0" rtlCol="0">
            <a:spAutoFit/>
          </a:bodyPr>
          <a:lstStyle/>
          <a:p>
            <a:pPr marL="12700" marR="5080">
              <a:lnSpc>
                <a:spcPct val="100000"/>
              </a:lnSpc>
              <a:spcBef>
                <a:spcPts val="100"/>
              </a:spcBef>
            </a:pPr>
            <a:r>
              <a:rPr lang="it-IT" sz="2000" b="1" spc="-5" dirty="0">
                <a:solidFill>
                  <a:srgbClr val="1166B3"/>
                </a:solidFill>
                <a:latin typeface="Roboto" panose="02000000000000000000" pitchFamily="2" charset="0"/>
                <a:ea typeface="Roboto" panose="02000000000000000000" pitchFamily="2" charset="0"/>
                <a:cs typeface="Arial"/>
              </a:rPr>
              <a:t>DIGIS</a:t>
            </a:r>
            <a:endParaRPr sz="2000" dirty="0">
              <a:latin typeface="Roboto" panose="02000000000000000000" pitchFamily="2" charset="0"/>
              <a:ea typeface="Roboto" panose="02000000000000000000" pitchFamily="2" charset="0"/>
              <a:cs typeface="Arial"/>
            </a:endParaRPr>
          </a:p>
        </p:txBody>
      </p:sp>
      <p:sp>
        <p:nvSpPr>
          <p:cNvPr id="50" name="object 40">
            <a:extLst>
              <a:ext uri="{FF2B5EF4-FFF2-40B4-BE49-F238E27FC236}">
                <a16:creationId xmlns:a16="http://schemas.microsoft.com/office/drawing/2014/main" id="{E1E2DD38-AA63-4A00-0EE8-5B129D7BC979}"/>
              </a:ext>
            </a:extLst>
          </p:cNvPr>
          <p:cNvSpPr/>
          <p:nvPr/>
        </p:nvSpPr>
        <p:spPr>
          <a:xfrm>
            <a:off x="9214149" y="8523884"/>
            <a:ext cx="979319" cy="744348"/>
          </a:xfrm>
          <a:prstGeom prst="rect">
            <a:avLst/>
          </a:prstGeom>
          <a:blipFill>
            <a:blip r:embed="rId7" cstate="print"/>
            <a:stretch>
              <a:fillRect/>
            </a:stretch>
          </a:blip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51" name="object 41">
            <a:extLst>
              <a:ext uri="{FF2B5EF4-FFF2-40B4-BE49-F238E27FC236}">
                <a16:creationId xmlns:a16="http://schemas.microsoft.com/office/drawing/2014/main" id="{BAEBBB2A-DE6D-7A56-6E7C-78EBA57AA6E4}"/>
              </a:ext>
            </a:extLst>
          </p:cNvPr>
          <p:cNvSpPr txBox="1"/>
          <p:nvPr/>
        </p:nvSpPr>
        <p:spPr>
          <a:xfrm>
            <a:off x="10284411" y="8503872"/>
            <a:ext cx="1022350" cy="320601"/>
          </a:xfrm>
          <a:prstGeom prst="rect">
            <a:avLst/>
          </a:prstGeom>
        </p:spPr>
        <p:txBody>
          <a:bodyPr vert="horz" wrap="square" lIns="0" tIns="12700" rIns="0" bIns="0" rtlCol="0">
            <a:spAutoFit/>
          </a:bodyPr>
          <a:lstStyle/>
          <a:p>
            <a:pPr marL="12700" marR="5080">
              <a:lnSpc>
                <a:spcPct val="100000"/>
              </a:lnSpc>
              <a:spcBef>
                <a:spcPts val="100"/>
              </a:spcBef>
            </a:pPr>
            <a:r>
              <a:rPr lang="it-IT" sz="2000" b="1" spc="-5" dirty="0">
                <a:solidFill>
                  <a:srgbClr val="1166B3"/>
                </a:solidFill>
                <a:latin typeface="Roboto" panose="02000000000000000000" pitchFamily="2" charset="0"/>
                <a:ea typeface="Roboto" panose="02000000000000000000" pitchFamily="2" charset="0"/>
                <a:cs typeface="Arial"/>
              </a:rPr>
              <a:t>DHWB</a:t>
            </a:r>
            <a:endParaRPr sz="2000" dirty="0">
              <a:latin typeface="Roboto" panose="02000000000000000000" pitchFamily="2" charset="0"/>
              <a:ea typeface="Roboto" panose="02000000000000000000" pitchFamily="2" charset="0"/>
              <a:cs typeface="Arial"/>
            </a:endParaRPr>
          </a:p>
        </p:txBody>
      </p:sp>
      <p:sp>
        <p:nvSpPr>
          <p:cNvPr id="52" name="object 40">
            <a:extLst>
              <a:ext uri="{FF2B5EF4-FFF2-40B4-BE49-F238E27FC236}">
                <a16:creationId xmlns:a16="http://schemas.microsoft.com/office/drawing/2014/main" id="{D695154F-7B36-1D8A-AF54-CCEC80B31E18}"/>
              </a:ext>
            </a:extLst>
          </p:cNvPr>
          <p:cNvSpPr/>
          <p:nvPr/>
        </p:nvSpPr>
        <p:spPr>
          <a:xfrm>
            <a:off x="10240511" y="7304189"/>
            <a:ext cx="979319" cy="744348"/>
          </a:xfrm>
          <a:prstGeom prst="rect">
            <a:avLst/>
          </a:prstGeom>
          <a:blipFill>
            <a:blip r:embed="rId7" cstate="print"/>
            <a:stretch>
              <a:fillRect/>
            </a:stretch>
          </a:blip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53" name="object 41">
            <a:extLst>
              <a:ext uri="{FF2B5EF4-FFF2-40B4-BE49-F238E27FC236}">
                <a16:creationId xmlns:a16="http://schemas.microsoft.com/office/drawing/2014/main" id="{9285C9D0-1180-B772-CC5D-A95B939DFF34}"/>
              </a:ext>
            </a:extLst>
          </p:cNvPr>
          <p:cNvSpPr txBox="1"/>
          <p:nvPr/>
        </p:nvSpPr>
        <p:spPr>
          <a:xfrm>
            <a:off x="11310773" y="7284177"/>
            <a:ext cx="1022350" cy="320601"/>
          </a:xfrm>
          <a:prstGeom prst="rect">
            <a:avLst/>
          </a:prstGeom>
        </p:spPr>
        <p:txBody>
          <a:bodyPr vert="horz" wrap="square" lIns="0" tIns="12700" rIns="0" bIns="0" rtlCol="0">
            <a:spAutoFit/>
          </a:bodyPr>
          <a:lstStyle/>
          <a:p>
            <a:pPr marL="12700" marR="5080">
              <a:lnSpc>
                <a:spcPct val="100000"/>
              </a:lnSpc>
              <a:spcBef>
                <a:spcPts val="100"/>
              </a:spcBef>
            </a:pPr>
            <a:r>
              <a:rPr lang="it-IT" sz="2000" b="1" spc="-5" dirty="0">
                <a:solidFill>
                  <a:srgbClr val="1166B3"/>
                </a:solidFill>
                <a:latin typeface="Roboto" panose="02000000000000000000" pitchFamily="2" charset="0"/>
                <a:ea typeface="Roboto" panose="02000000000000000000" pitchFamily="2" charset="0"/>
                <a:cs typeface="Arial"/>
              </a:rPr>
              <a:t>IRVAPP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
          <p:cNvSpPr/>
          <p:nvPr/>
        </p:nvSpPr>
        <p:spPr>
          <a:xfrm>
            <a:off x="0" y="2400300"/>
            <a:ext cx="18288001" cy="5486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Roboto"/>
              <a:ea typeface="Roboto"/>
              <a:cs typeface="Roboto"/>
              <a:sym typeface="Roboto"/>
            </a:endParaRPr>
          </a:p>
        </p:txBody>
      </p:sp>
      <p:grpSp>
        <p:nvGrpSpPr>
          <p:cNvPr id="486" name="Google Shape;486;p6"/>
          <p:cNvGrpSpPr/>
          <p:nvPr/>
        </p:nvGrpSpPr>
        <p:grpSpPr>
          <a:xfrm>
            <a:off x="1562101" y="3053723"/>
            <a:ext cx="7239000" cy="1862048"/>
            <a:chOff x="1562101" y="3053723"/>
            <a:chExt cx="7239000" cy="1862048"/>
          </a:xfrm>
        </p:grpSpPr>
        <p:sp>
          <p:nvSpPr>
            <p:cNvPr id="487" name="Google Shape;487;p6"/>
            <p:cNvSpPr txBox="1"/>
            <p:nvPr/>
          </p:nvSpPr>
          <p:spPr>
            <a:xfrm>
              <a:off x="1562101" y="3053723"/>
              <a:ext cx="2095500" cy="186204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500" b="1">
                  <a:solidFill>
                    <a:schemeClr val="accent1"/>
                  </a:solidFill>
                  <a:latin typeface="Roboto" panose="02000000000000000000" pitchFamily="2" charset="0"/>
                  <a:ea typeface="Roboto" panose="02000000000000000000" pitchFamily="2" charset="0"/>
                  <a:cs typeface="Roboto Condensed"/>
                  <a:sym typeface="Roboto Condensed"/>
                </a:rPr>
                <a:t>01</a:t>
              </a:r>
              <a:endParaRPr sz="11500" b="1">
                <a:solidFill>
                  <a:schemeClr val="accent1"/>
                </a:solidFill>
                <a:latin typeface="Roboto" panose="02000000000000000000" pitchFamily="2" charset="0"/>
                <a:ea typeface="Roboto" panose="02000000000000000000" pitchFamily="2" charset="0"/>
                <a:cs typeface="Roboto Condensed"/>
                <a:sym typeface="Roboto Condensed"/>
              </a:endParaRPr>
            </a:p>
          </p:txBody>
        </p:sp>
        <p:grpSp>
          <p:nvGrpSpPr>
            <p:cNvPr id="488" name="Google Shape;488;p6"/>
            <p:cNvGrpSpPr/>
            <p:nvPr/>
          </p:nvGrpSpPr>
          <p:grpSpPr>
            <a:xfrm>
              <a:off x="3657601" y="3206123"/>
              <a:ext cx="5143500" cy="1661953"/>
              <a:chOff x="3657601" y="3206123"/>
              <a:chExt cx="5143500" cy="1661953"/>
            </a:xfrm>
          </p:grpSpPr>
          <p:sp>
            <p:nvSpPr>
              <p:cNvPr id="489" name="Google Shape;489;p6"/>
              <p:cNvSpPr txBox="1"/>
              <p:nvPr/>
            </p:nvSpPr>
            <p:spPr>
              <a:xfrm>
                <a:off x="3657601" y="3206123"/>
                <a:ext cx="51435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lt1"/>
                    </a:solidFill>
                    <a:latin typeface="Roboto" panose="02000000000000000000" pitchFamily="2" charset="0"/>
                    <a:ea typeface="Roboto" panose="02000000000000000000" pitchFamily="2" charset="0"/>
                    <a:cs typeface="Roboto Condensed"/>
                    <a:sym typeface="Roboto Condensed"/>
                  </a:rPr>
                  <a:t>Boosting Research</a:t>
                </a:r>
                <a:endParaRPr sz="3600" dirty="0">
                  <a:solidFill>
                    <a:schemeClr val="lt1"/>
                  </a:solidFill>
                  <a:latin typeface="Roboto" panose="02000000000000000000" pitchFamily="2" charset="0"/>
                  <a:ea typeface="Roboto" panose="02000000000000000000" pitchFamily="2" charset="0"/>
                  <a:cs typeface="Roboto Condensed"/>
                  <a:sym typeface="Roboto Condensed"/>
                </a:endParaRPr>
              </a:p>
            </p:txBody>
          </p:sp>
          <p:sp>
            <p:nvSpPr>
              <p:cNvPr id="490" name="Google Shape;490;p6"/>
              <p:cNvSpPr txBox="1"/>
              <p:nvPr/>
            </p:nvSpPr>
            <p:spPr>
              <a:xfrm>
                <a:off x="3657601" y="3852454"/>
                <a:ext cx="5143500" cy="10156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Enhancing individual research lines</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Encouraging sinewy convergence</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Stimulating cross-</a:t>
                </a:r>
                <a:r>
                  <a:rPr lang="en-US" sz="2000" dirty="0" err="1">
                    <a:solidFill>
                      <a:schemeClr val="lt1"/>
                    </a:solidFill>
                    <a:latin typeface="Roboto" panose="02000000000000000000" pitchFamily="2" charset="0"/>
                    <a:ea typeface="Roboto" panose="02000000000000000000" pitchFamily="2" charset="0"/>
                    <a:cs typeface="Roboto"/>
                    <a:sym typeface="Roboto"/>
                  </a:rPr>
                  <a:t>disciplinariety</a:t>
                </a:r>
                <a:endParaRPr sz="2000" dirty="0">
                  <a:solidFill>
                    <a:schemeClr val="lt1"/>
                  </a:solidFill>
                  <a:latin typeface="Roboto" panose="02000000000000000000" pitchFamily="2" charset="0"/>
                  <a:ea typeface="Roboto" panose="02000000000000000000" pitchFamily="2" charset="0"/>
                  <a:cs typeface="Roboto"/>
                  <a:sym typeface="Roboto"/>
                </a:endParaRPr>
              </a:p>
            </p:txBody>
          </p:sp>
        </p:grpSp>
      </p:grpSp>
      <p:grpSp>
        <p:nvGrpSpPr>
          <p:cNvPr id="491" name="Google Shape;491;p6"/>
          <p:cNvGrpSpPr/>
          <p:nvPr/>
        </p:nvGrpSpPr>
        <p:grpSpPr>
          <a:xfrm>
            <a:off x="1562101" y="5371229"/>
            <a:ext cx="7239000" cy="1862048"/>
            <a:chOff x="1562101" y="5371229"/>
            <a:chExt cx="7239000" cy="1862048"/>
          </a:xfrm>
        </p:grpSpPr>
        <p:sp>
          <p:nvSpPr>
            <p:cNvPr id="492" name="Google Shape;492;p6"/>
            <p:cNvSpPr txBox="1"/>
            <p:nvPr/>
          </p:nvSpPr>
          <p:spPr>
            <a:xfrm>
              <a:off x="1562101" y="5371229"/>
              <a:ext cx="2095500" cy="186204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500" b="1">
                  <a:solidFill>
                    <a:schemeClr val="accent1"/>
                  </a:solidFill>
                  <a:latin typeface="Roboto" panose="02000000000000000000" pitchFamily="2" charset="0"/>
                  <a:ea typeface="Roboto" panose="02000000000000000000" pitchFamily="2" charset="0"/>
                  <a:cs typeface="Roboto Condensed"/>
                  <a:sym typeface="Roboto Condensed"/>
                </a:rPr>
                <a:t>03</a:t>
              </a:r>
              <a:endParaRPr sz="11500" b="1">
                <a:solidFill>
                  <a:schemeClr val="accent1"/>
                </a:solidFill>
                <a:latin typeface="Roboto" panose="02000000000000000000" pitchFamily="2" charset="0"/>
                <a:ea typeface="Roboto" panose="02000000000000000000" pitchFamily="2" charset="0"/>
                <a:cs typeface="Roboto Condensed"/>
                <a:sym typeface="Roboto Condensed"/>
              </a:endParaRPr>
            </a:p>
          </p:txBody>
        </p:sp>
        <p:grpSp>
          <p:nvGrpSpPr>
            <p:cNvPr id="493" name="Google Shape;493;p6"/>
            <p:cNvGrpSpPr/>
            <p:nvPr/>
          </p:nvGrpSpPr>
          <p:grpSpPr>
            <a:xfrm>
              <a:off x="3657601" y="5523629"/>
              <a:ext cx="5143500" cy="1661953"/>
              <a:chOff x="3657601" y="5523629"/>
              <a:chExt cx="5143500" cy="1661953"/>
            </a:xfrm>
          </p:grpSpPr>
          <p:sp>
            <p:nvSpPr>
              <p:cNvPr id="494" name="Google Shape;494;p6"/>
              <p:cNvSpPr txBox="1"/>
              <p:nvPr/>
            </p:nvSpPr>
            <p:spPr>
              <a:xfrm>
                <a:off x="3657601" y="5523629"/>
                <a:ext cx="51435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lt1"/>
                    </a:solidFill>
                    <a:latin typeface="Roboto" panose="02000000000000000000" pitchFamily="2" charset="0"/>
                    <a:ea typeface="Roboto" panose="02000000000000000000" pitchFamily="2" charset="0"/>
                    <a:cs typeface="Roboto Condensed"/>
                    <a:sym typeface="Roboto Condensed"/>
                  </a:rPr>
                  <a:t>Seeking Opportunities</a:t>
                </a:r>
                <a:endParaRPr sz="3600" dirty="0">
                  <a:solidFill>
                    <a:schemeClr val="lt1"/>
                  </a:solidFill>
                  <a:latin typeface="Roboto" panose="02000000000000000000" pitchFamily="2" charset="0"/>
                  <a:ea typeface="Roboto" panose="02000000000000000000" pitchFamily="2" charset="0"/>
                  <a:cs typeface="Roboto Condensed"/>
                  <a:sym typeface="Roboto Condensed"/>
                </a:endParaRPr>
              </a:p>
            </p:txBody>
          </p:sp>
          <p:sp>
            <p:nvSpPr>
              <p:cNvPr id="495" name="Google Shape;495;p6"/>
              <p:cNvSpPr txBox="1"/>
              <p:nvPr/>
            </p:nvSpPr>
            <p:spPr>
              <a:xfrm>
                <a:off x="3657601" y="6169960"/>
                <a:ext cx="5143500" cy="10156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Disclosing resources</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Training applications</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Organizing co-writing</a:t>
                </a:r>
              </a:p>
            </p:txBody>
          </p:sp>
        </p:grpSp>
      </p:grpSp>
      <p:grpSp>
        <p:nvGrpSpPr>
          <p:cNvPr id="496" name="Google Shape;496;p6"/>
          <p:cNvGrpSpPr/>
          <p:nvPr/>
        </p:nvGrpSpPr>
        <p:grpSpPr>
          <a:xfrm>
            <a:off x="9486900" y="3053723"/>
            <a:ext cx="7239000" cy="1862048"/>
            <a:chOff x="9486900" y="3053723"/>
            <a:chExt cx="7239000" cy="1862048"/>
          </a:xfrm>
        </p:grpSpPr>
        <p:sp>
          <p:nvSpPr>
            <p:cNvPr id="497" name="Google Shape;497;p6"/>
            <p:cNvSpPr txBox="1"/>
            <p:nvPr/>
          </p:nvSpPr>
          <p:spPr>
            <a:xfrm>
              <a:off x="9486900" y="3053723"/>
              <a:ext cx="2095500" cy="186204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500" b="1">
                  <a:solidFill>
                    <a:schemeClr val="accent1"/>
                  </a:solidFill>
                  <a:latin typeface="Roboto" panose="02000000000000000000" pitchFamily="2" charset="0"/>
                  <a:ea typeface="Roboto" panose="02000000000000000000" pitchFamily="2" charset="0"/>
                  <a:cs typeface="Roboto Condensed"/>
                  <a:sym typeface="Roboto Condensed"/>
                </a:rPr>
                <a:t>02</a:t>
              </a:r>
              <a:endParaRPr sz="11500" b="1">
                <a:solidFill>
                  <a:schemeClr val="accent1"/>
                </a:solidFill>
                <a:latin typeface="Roboto" panose="02000000000000000000" pitchFamily="2" charset="0"/>
                <a:ea typeface="Roboto" panose="02000000000000000000" pitchFamily="2" charset="0"/>
                <a:cs typeface="Roboto Condensed"/>
                <a:sym typeface="Roboto Condensed"/>
              </a:endParaRPr>
            </a:p>
          </p:txBody>
        </p:sp>
        <p:grpSp>
          <p:nvGrpSpPr>
            <p:cNvPr id="498" name="Google Shape;498;p6"/>
            <p:cNvGrpSpPr/>
            <p:nvPr/>
          </p:nvGrpSpPr>
          <p:grpSpPr>
            <a:xfrm>
              <a:off x="11582400" y="3206123"/>
              <a:ext cx="5143500" cy="1661953"/>
              <a:chOff x="11582400" y="3206123"/>
              <a:chExt cx="5143500" cy="1661953"/>
            </a:xfrm>
          </p:grpSpPr>
          <p:sp>
            <p:nvSpPr>
              <p:cNvPr id="499" name="Google Shape;499;p6"/>
              <p:cNvSpPr txBox="1"/>
              <p:nvPr/>
            </p:nvSpPr>
            <p:spPr>
              <a:xfrm>
                <a:off x="11582400" y="3206123"/>
                <a:ext cx="51435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lt1"/>
                    </a:solidFill>
                    <a:latin typeface="Roboto" panose="02000000000000000000" pitchFamily="2" charset="0"/>
                    <a:ea typeface="Roboto" panose="02000000000000000000" pitchFamily="2" charset="0"/>
                    <a:cs typeface="Roboto Condensed"/>
                    <a:sym typeface="Roboto Condensed"/>
                  </a:rPr>
                  <a:t>Fostering Exchange</a:t>
                </a:r>
                <a:endParaRPr sz="3600" dirty="0">
                  <a:solidFill>
                    <a:schemeClr val="lt1"/>
                  </a:solidFill>
                  <a:latin typeface="Roboto" panose="02000000000000000000" pitchFamily="2" charset="0"/>
                  <a:ea typeface="Roboto" panose="02000000000000000000" pitchFamily="2" charset="0"/>
                  <a:cs typeface="Roboto Condensed"/>
                  <a:sym typeface="Roboto Condensed"/>
                </a:endParaRPr>
              </a:p>
            </p:txBody>
          </p:sp>
          <p:sp>
            <p:nvSpPr>
              <p:cNvPr id="500" name="Google Shape;500;p6"/>
              <p:cNvSpPr txBox="1"/>
              <p:nvPr/>
            </p:nvSpPr>
            <p:spPr>
              <a:xfrm>
                <a:off x="11582400" y="3852454"/>
                <a:ext cx="5143500" cy="10156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Promoting qualified feedback</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Creating challenging forums</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Multiplying research networks</a:t>
                </a:r>
                <a:endParaRPr sz="2000" dirty="0">
                  <a:solidFill>
                    <a:schemeClr val="lt1"/>
                  </a:solidFill>
                  <a:latin typeface="Roboto" panose="02000000000000000000" pitchFamily="2" charset="0"/>
                  <a:ea typeface="Roboto" panose="02000000000000000000" pitchFamily="2" charset="0"/>
                  <a:cs typeface="Roboto"/>
                  <a:sym typeface="Roboto"/>
                </a:endParaRPr>
              </a:p>
            </p:txBody>
          </p:sp>
        </p:grpSp>
      </p:grpSp>
      <p:grpSp>
        <p:nvGrpSpPr>
          <p:cNvPr id="501" name="Google Shape;501;p6"/>
          <p:cNvGrpSpPr/>
          <p:nvPr/>
        </p:nvGrpSpPr>
        <p:grpSpPr>
          <a:xfrm>
            <a:off x="9486900" y="5371229"/>
            <a:ext cx="7239000" cy="1862048"/>
            <a:chOff x="9486900" y="5371229"/>
            <a:chExt cx="7239000" cy="1862048"/>
          </a:xfrm>
        </p:grpSpPr>
        <p:sp>
          <p:nvSpPr>
            <p:cNvPr id="502" name="Google Shape;502;p6"/>
            <p:cNvSpPr txBox="1"/>
            <p:nvPr/>
          </p:nvSpPr>
          <p:spPr>
            <a:xfrm>
              <a:off x="9486900" y="5371229"/>
              <a:ext cx="2095500" cy="186204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500" b="1">
                  <a:solidFill>
                    <a:schemeClr val="accent1"/>
                  </a:solidFill>
                  <a:latin typeface="Roboto" panose="02000000000000000000" pitchFamily="2" charset="0"/>
                  <a:ea typeface="Roboto" panose="02000000000000000000" pitchFamily="2" charset="0"/>
                  <a:cs typeface="Roboto Condensed"/>
                  <a:sym typeface="Roboto Condensed"/>
                </a:rPr>
                <a:t>04</a:t>
              </a:r>
              <a:endParaRPr sz="11500" b="1">
                <a:solidFill>
                  <a:schemeClr val="accent1"/>
                </a:solidFill>
                <a:latin typeface="Roboto" panose="02000000000000000000" pitchFamily="2" charset="0"/>
                <a:ea typeface="Roboto" panose="02000000000000000000" pitchFamily="2" charset="0"/>
                <a:cs typeface="Roboto Condensed"/>
                <a:sym typeface="Roboto Condensed"/>
              </a:endParaRPr>
            </a:p>
          </p:txBody>
        </p:sp>
        <p:grpSp>
          <p:nvGrpSpPr>
            <p:cNvPr id="503" name="Google Shape;503;p6"/>
            <p:cNvGrpSpPr/>
            <p:nvPr/>
          </p:nvGrpSpPr>
          <p:grpSpPr>
            <a:xfrm>
              <a:off x="11582400" y="5523629"/>
              <a:ext cx="5143500" cy="1661953"/>
              <a:chOff x="11582400" y="5523629"/>
              <a:chExt cx="5143500" cy="1661953"/>
            </a:xfrm>
          </p:grpSpPr>
          <p:sp>
            <p:nvSpPr>
              <p:cNvPr id="504" name="Google Shape;504;p6"/>
              <p:cNvSpPr txBox="1"/>
              <p:nvPr/>
            </p:nvSpPr>
            <p:spPr>
              <a:xfrm>
                <a:off x="11582400" y="5523629"/>
                <a:ext cx="51435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lt1"/>
                    </a:solidFill>
                    <a:latin typeface="Roboto" panose="02000000000000000000" pitchFamily="2" charset="0"/>
                    <a:ea typeface="Roboto" panose="02000000000000000000" pitchFamily="2" charset="0"/>
                    <a:cs typeface="Roboto Condensed"/>
                    <a:sym typeface="Roboto Condensed"/>
                  </a:rPr>
                  <a:t>Maximizing Impact</a:t>
                </a:r>
              </a:p>
            </p:txBody>
          </p:sp>
          <p:sp>
            <p:nvSpPr>
              <p:cNvPr id="505" name="Google Shape;505;p6"/>
              <p:cNvSpPr txBox="1"/>
              <p:nvPr/>
            </p:nvSpPr>
            <p:spPr>
              <a:xfrm>
                <a:off x="11582400" y="6169960"/>
                <a:ext cx="5143500" cy="101562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Finetuning online presence</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Shaping key-events</a:t>
                </a:r>
              </a:p>
              <a:p>
                <a:pPr marL="342900" marR="0" lvl="0" indent="-342900" algn="l" rtl="0">
                  <a:spcBef>
                    <a:spcPts val="0"/>
                  </a:spcBef>
                  <a:spcAft>
                    <a:spcPts val="0"/>
                  </a:spcAft>
                  <a:buFont typeface="Arial" panose="020B0604020202020204" pitchFamily="34" charset="0"/>
                  <a:buChar char="•"/>
                </a:pPr>
                <a:r>
                  <a:rPr lang="en-US" sz="2000" dirty="0">
                    <a:solidFill>
                      <a:schemeClr val="lt1"/>
                    </a:solidFill>
                    <a:latin typeface="Roboto" panose="02000000000000000000" pitchFamily="2" charset="0"/>
                    <a:ea typeface="Roboto" panose="02000000000000000000" pitchFamily="2" charset="0"/>
                    <a:cs typeface="Roboto"/>
                    <a:sym typeface="Roboto"/>
                  </a:rPr>
                  <a:t>Connecting with the stakeholders</a:t>
                </a:r>
              </a:p>
            </p:txBody>
          </p:sp>
        </p:grpSp>
      </p:grpSp>
      <p:sp>
        <p:nvSpPr>
          <p:cNvPr id="25" name="object 2">
            <a:extLst>
              <a:ext uri="{FF2B5EF4-FFF2-40B4-BE49-F238E27FC236}">
                <a16:creationId xmlns:a16="http://schemas.microsoft.com/office/drawing/2014/main" id="{4F0A12F6-EB60-4214-42A7-8C2DF5C5A2D9}"/>
              </a:ext>
            </a:extLst>
          </p:cNvPr>
          <p:cNvSpPr txBox="1"/>
          <p:nvPr/>
        </p:nvSpPr>
        <p:spPr>
          <a:xfrm>
            <a:off x="17068800" y="9410700"/>
            <a:ext cx="9814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13</a:t>
            </a:r>
            <a:endParaRPr sz="2000" dirty="0">
              <a:latin typeface="Roboto"/>
              <a:cs typeface="Roboto"/>
            </a:endParaRPr>
          </a:p>
        </p:txBody>
      </p:sp>
      <p:sp>
        <p:nvSpPr>
          <p:cNvPr id="26" name="object 3">
            <a:extLst>
              <a:ext uri="{FF2B5EF4-FFF2-40B4-BE49-F238E27FC236}">
                <a16:creationId xmlns:a16="http://schemas.microsoft.com/office/drawing/2014/main" id="{8A1F8AE7-8A0A-5E02-E5CE-23608BF464D8}"/>
              </a:ext>
            </a:extLst>
          </p:cNvPr>
          <p:cNvSpPr txBox="1">
            <a:spLocks/>
          </p:cNvSpPr>
          <p:nvPr/>
        </p:nvSpPr>
        <p:spPr>
          <a:xfrm>
            <a:off x="914400" y="405615"/>
            <a:ext cx="2860675" cy="1152239"/>
          </a:xfrm>
          <a:prstGeom prst="rect">
            <a:avLst/>
          </a:prstGeom>
          <a:noFill/>
          <a:ln>
            <a:noFill/>
          </a:ln>
        </p:spPr>
        <p:txBody>
          <a:bodyPr spcFirstLastPara="1" vert="horz" wrap="square" lIns="0" tIns="74295" rIns="0" bIns="0" rtlCol="0" anchor="t" anchorCtr="0">
            <a:spAutoFit/>
          </a:bodyPr>
          <a:lstStyle>
            <a:lvl1pPr marR="0" lvl="0" algn="l" rtl="0">
              <a:lnSpc>
                <a:spcPct val="90000"/>
              </a:lnSpc>
              <a:spcBef>
                <a:spcPts val="0"/>
              </a:spcBef>
              <a:spcAft>
                <a:spcPts val="0"/>
              </a:spcAft>
              <a:buClr>
                <a:srgbClr val="1166B3"/>
              </a:buClr>
              <a:buSzPts val="3600"/>
              <a:buFont typeface="Roboto"/>
              <a:buNone/>
              <a:defRPr sz="3600" b="1" i="0" u="none" strike="noStrike" cap="none">
                <a:solidFill>
                  <a:srgbClr val="1166B3"/>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marL="12700" marR="5080">
              <a:lnSpc>
                <a:spcPts val="3890"/>
              </a:lnSpc>
              <a:spcBef>
                <a:spcPts val="585"/>
              </a:spcBef>
            </a:pPr>
            <a:r>
              <a:rPr lang="en-US" kern="0" spc="-10" dirty="0">
                <a:latin typeface="Roboto" panose="02000000000000000000" pitchFamily="2" charset="0"/>
                <a:ea typeface="Roboto" panose="02000000000000000000" pitchFamily="2" charset="0"/>
              </a:rPr>
              <a:t>Research  </a:t>
            </a:r>
            <a:r>
              <a:rPr lang="en-US" kern="0" spc="-10" dirty="0">
                <a:solidFill>
                  <a:srgbClr val="0A081A"/>
                </a:solidFill>
                <a:latin typeface="Roboto" panose="02000000000000000000" pitchFamily="2" charset="0"/>
                <a:ea typeface="Roboto" panose="02000000000000000000" pitchFamily="2" charset="0"/>
              </a:rPr>
              <a:t>Goals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cxnSp>
        <p:nvCxnSpPr>
          <p:cNvPr id="688" name="Google Shape;688;p18"/>
          <p:cNvCxnSpPr/>
          <p:nvPr/>
        </p:nvCxnSpPr>
        <p:spPr>
          <a:xfrm>
            <a:off x="8305800" y="4131425"/>
            <a:ext cx="0" cy="2457450"/>
          </a:xfrm>
          <a:prstGeom prst="straightConnector1">
            <a:avLst/>
          </a:prstGeom>
          <a:noFill/>
          <a:ln w="25400" cap="sq" cmpd="sng">
            <a:solidFill>
              <a:schemeClr val="accent2"/>
            </a:solidFill>
            <a:prstDash val="solid"/>
            <a:bevel/>
            <a:headEnd type="none" w="sm" len="sm"/>
            <a:tailEnd type="none" w="sm" len="sm"/>
          </a:ln>
        </p:spPr>
      </p:cxnSp>
      <p:cxnSp>
        <p:nvCxnSpPr>
          <p:cNvPr id="689" name="Google Shape;689;p18"/>
          <p:cNvCxnSpPr/>
          <p:nvPr/>
        </p:nvCxnSpPr>
        <p:spPr>
          <a:xfrm>
            <a:off x="9982200" y="4131425"/>
            <a:ext cx="0" cy="2457450"/>
          </a:xfrm>
          <a:prstGeom prst="straightConnector1">
            <a:avLst/>
          </a:prstGeom>
          <a:noFill/>
          <a:ln w="25400" cap="sq" cmpd="sng">
            <a:solidFill>
              <a:schemeClr val="accent2"/>
            </a:solidFill>
            <a:prstDash val="solid"/>
            <a:bevel/>
            <a:headEnd type="none" w="sm" len="sm"/>
            <a:tailEnd type="none" w="sm" len="sm"/>
          </a:ln>
        </p:spPr>
      </p:cxnSp>
      <p:grpSp>
        <p:nvGrpSpPr>
          <p:cNvPr id="694" name="Google Shape;694;p18"/>
          <p:cNvGrpSpPr/>
          <p:nvPr/>
        </p:nvGrpSpPr>
        <p:grpSpPr>
          <a:xfrm>
            <a:off x="3638550" y="3615245"/>
            <a:ext cx="3829050" cy="4037060"/>
            <a:chOff x="7229475" y="3810883"/>
            <a:chExt cx="3829050" cy="4037060"/>
          </a:xfrm>
        </p:grpSpPr>
        <p:sp>
          <p:nvSpPr>
            <p:cNvPr id="695" name="Google Shape;695;p18"/>
            <p:cNvSpPr txBox="1"/>
            <p:nvPr/>
          </p:nvSpPr>
          <p:spPr>
            <a:xfrm>
              <a:off x="7229475" y="5908991"/>
              <a:ext cx="3829050" cy="1938952"/>
            </a:xfrm>
            <a:prstGeom prst="rect">
              <a:avLst/>
            </a:prstGeom>
            <a:noFill/>
            <a:ln>
              <a:noFill/>
            </a:ln>
          </p:spPr>
          <p:txBody>
            <a:bodyPr spcFirstLastPara="1" wrap="square" lIns="91425" tIns="45700" rIns="91425" bIns="45700" anchor="t" anchorCtr="0">
              <a:spAutoFit/>
            </a:bodyPr>
            <a:lstStyle/>
            <a:p>
              <a:pPr lvl="0" algn="ctr"/>
              <a:r>
                <a:rPr lang="en-US" sz="2000" dirty="0">
                  <a:solidFill>
                    <a:schemeClr val="dk2"/>
                  </a:solidFill>
                  <a:latin typeface="Roboto" panose="02000000000000000000" pitchFamily="2" charset="0"/>
                  <a:ea typeface="Roboto" panose="02000000000000000000" pitchFamily="2" charset="0"/>
                  <a:cs typeface="Roboto"/>
                  <a:sym typeface="Roboto"/>
                </a:rPr>
                <a:t> Regular presentations of work-in-progress research</a:t>
              </a:r>
            </a:p>
            <a:p>
              <a:pPr lvl="0" algn="ctr"/>
              <a:r>
                <a:rPr lang="en-US" sz="2000" dirty="0">
                  <a:solidFill>
                    <a:schemeClr val="dk2"/>
                  </a:solidFill>
                  <a:latin typeface="Roboto" panose="02000000000000000000" pitchFamily="2" charset="0"/>
                  <a:ea typeface="Roboto" panose="02000000000000000000" pitchFamily="2" charset="0"/>
                  <a:cs typeface="Roboto"/>
                  <a:sym typeface="Roboto"/>
                </a:rPr>
                <a:t>Outlining of a common research frame</a:t>
              </a:r>
            </a:p>
            <a:p>
              <a:pPr lvl="0" algn="ctr"/>
              <a:r>
                <a:rPr lang="en-US" sz="2000" dirty="0">
                  <a:solidFill>
                    <a:schemeClr val="dk2"/>
                  </a:solidFill>
                  <a:latin typeface="Roboto" panose="02000000000000000000" pitchFamily="2" charset="0"/>
                  <a:ea typeface="Roboto" panose="02000000000000000000" pitchFamily="2" charset="0"/>
                  <a:cs typeface="Roboto"/>
                  <a:sym typeface="Roboto"/>
                </a:rPr>
                <a:t>Bridging the humanities-technology gap</a:t>
              </a:r>
            </a:p>
          </p:txBody>
        </p:sp>
        <p:sp>
          <p:nvSpPr>
            <p:cNvPr id="696" name="Google Shape;696;p18"/>
            <p:cNvSpPr txBox="1"/>
            <p:nvPr/>
          </p:nvSpPr>
          <p:spPr>
            <a:xfrm>
              <a:off x="7810502" y="4782324"/>
              <a:ext cx="2666999"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Roboto" panose="02000000000000000000" pitchFamily="2" charset="0"/>
                  <a:ea typeface="Roboto" panose="02000000000000000000" pitchFamily="2" charset="0"/>
                  <a:cs typeface="Roboto Condensed"/>
                  <a:sym typeface="Roboto Condensed"/>
                </a:rPr>
                <a:t>Boosting </a:t>
              </a:r>
              <a:r>
                <a:rPr lang="en-US" sz="3600" dirty="0">
                  <a:solidFill>
                    <a:schemeClr val="accent1"/>
                  </a:solidFill>
                  <a:latin typeface="Roboto" panose="02000000000000000000" pitchFamily="2" charset="0"/>
                  <a:ea typeface="Roboto" panose="02000000000000000000" pitchFamily="2" charset="0"/>
                  <a:cs typeface="Roboto Condensed"/>
                  <a:sym typeface="Roboto Condensed"/>
                </a:rPr>
                <a:t>Research</a:t>
              </a:r>
              <a:endParaRPr sz="3600" dirty="0">
                <a:solidFill>
                  <a:schemeClr val="accent1"/>
                </a:solidFill>
                <a:latin typeface="Roboto" panose="02000000000000000000" pitchFamily="2" charset="0"/>
                <a:ea typeface="Roboto" panose="02000000000000000000" pitchFamily="2" charset="0"/>
                <a:cs typeface="Roboto Condensed"/>
                <a:sym typeface="Roboto Condensed"/>
              </a:endParaRPr>
            </a:p>
          </p:txBody>
        </p:sp>
        <p:sp>
          <p:nvSpPr>
            <p:cNvPr id="697" name="Google Shape;697;p18"/>
            <p:cNvSpPr/>
            <p:nvPr/>
          </p:nvSpPr>
          <p:spPr>
            <a:xfrm>
              <a:off x="8742751" y="3810883"/>
              <a:ext cx="802499" cy="768350"/>
            </a:xfrm>
            <a:custGeom>
              <a:avLst/>
              <a:gdLst/>
              <a:ahLst/>
              <a:cxnLst/>
              <a:rect l="l" t="t" r="r" b="b"/>
              <a:pathLst>
                <a:path w="180" h="176" extrusionOk="0">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a:solidFill>
                  <a:schemeClr val="dk1"/>
                </a:solidFill>
                <a:latin typeface="Roboto" panose="02000000000000000000" pitchFamily="2" charset="0"/>
                <a:ea typeface="Roboto" panose="02000000000000000000" pitchFamily="2" charset="0"/>
                <a:cs typeface="Roboto"/>
                <a:sym typeface="Roboto"/>
              </a:endParaRPr>
            </a:p>
          </p:txBody>
        </p:sp>
      </p:grpSp>
      <p:grpSp>
        <p:nvGrpSpPr>
          <p:cNvPr id="698" name="Google Shape;698;p18"/>
          <p:cNvGrpSpPr/>
          <p:nvPr/>
        </p:nvGrpSpPr>
        <p:grpSpPr>
          <a:xfrm>
            <a:off x="10857809" y="4539884"/>
            <a:ext cx="3829050" cy="2496868"/>
            <a:chOff x="1714500" y="4782324"/>
            <a:chExt cx="3829050" cy="2496868"/>
          </a:xfrm>
        </p:grpSpPr>
        <p:sp>
          <p:nvSpPr>
            <p:cNvPr id="699" name="Google Shape;699;p18"/>
            <p:cNvSpPr txBox="1"/>
            <p:nvPr/>
          </p:nvSpPr>
          <p:spPr>
            <a:xfrm>
              <a:off x="1714500" y="5955793"/>
              <a:ext cx="382905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Tailored presentations of states of the art</a:t>
              </a:r>
            </a:p>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Circulation of drafts</a:t>
              </a:r>
            </a:p>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Building up a network</a:t>
              </a:r>
              <a:endParaRPr sz="2000" dirty="0">
                <a:solidFill>
                  <a:schemeClr val="dk2"/>
                </a:solidFill>
                <a:latin typeface="Roboto" panose="02000000000000000000" pitchFamily="2" charset="0"/>
                <a:ea typeface="Roboto" panose="02000000000000000000" pitchFamily="2" charset="0"/>
                <a:cs typeface="Roboto"/>
                <a:sym typeface="Roboto"/>
              </a:endParaRPr>
            </a:p>
          </p:txBody>
        </p:sp>
        <p:sp>
          <p:nvSpPr>
            <p:cNvPr id="700" name="Google Shape;700;p18"/>
            <p:cNvSpPr txBox="1"/>
            <p:nvPr/>
          </p:nvSpPr>
          <p:spPr>
            <a:xfrm>
              <a:off x="2295526" y="4782324"/>
              <a:ext cx="2666999"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Roboto" panose="02000000000000000000" pitchFamily="2" charset="0"/>
                  <a:ea typeface="Roboto" panose="02000000000000000000" pitchFamily="2" charset="0"/>
                  <a:cs typeface="Roboto Condensed"/>
                  <a:sym typeface="Roboto Condensed"/>
                </a:rPr>
                <a:t>Fostering </a:t>
              </a:r>
              <a:r>
                <a:rPr lang="en-US" sz="3600" dirty="0">
                  <a:solidFill>
                    <a:schemeClr val="accent1"/>
                  </a:solidFill>
                  <a:latin typeface="Roboto" panose="02000000000000000000" pitchFamily="2" charset="0"/>
                  <a:ea typeface="Roboto" panose="02000000000000000000" pitchFamily="2" charset="0"/>
                  <a:cs typeface="Roboto Condensed"/>
                  <a:sym typeface="Roboto Condensed"/>
                </a:rPr>
                <a:t>Exchange</a:t>
              </a:r>
              <a:endParaRPr sz="3600" dirty="0">
                <a:solidFill>
                  <a:schemeClr val="accent1"/>
                </a:solidFill>
                <a:latin typeface="Roboto" panose="02000000000000000000" pitchFamily="2" charset="0"/>
                <a:ea typeface="Roboto" panose="02000000000000000000" pitchFamily="2" charset="0"/>
                <a:cs typeface="Roboto Condensed"/>
                <a:sym typeface="Roboto Condensed"/>
              </a:endParaRPr>
            </a:p>
          </p:txBody>
        </p:sp>
      </p:grpSp>
      <p:sp>
        <p:nvSpPr>
          <p:cNvPr id="702" name="Google Shape;702;p18"/>
          <p:cNvSpPr txBox="1">
            <a:spLocks noGrp="1"/>
          </p:cNvSpPr>
          <p:nvPr>
            <p:ph type="title"/>
          </p:nvPr>
        </p:nvSpPr>
        <p:spPr>
          <a:xfrm>
            <a:off x="914400" y="685800"/>
            <a:ext cx="5448300" cy="108952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1166B3"/>
              </a:buClr>
              <a:buSzPts val="3600"/>
              <a:buFont typeface="Roboto"/>
              <a:buNone/>
            </a:pPr>
            <a:r>
              <a:rPr lang="en-US" dirty="0">
                <a:latin typeface="Roboto" panose="02000000000000000000" pitchFamily="2" charset="0"/>
                <a:ea typeface="Roboto" panose="02000000000000000000" pitchFamily="2" charset="0"/>
              </a:rPr>
              <a:t>Research goals</a:t>
            </a:r>
            <a:br>
              <a:rPr lang="en-US" dirty="0">
                <a:latin typeface="Roboto" panose="02000000000000000000" pitchFamily="2" charset="0"/>
                <a:ea typeface="Roboto" panose="02000000000000000000" pitchFamily="2" charset="0"/>
              </a:rPr>
            </a:br>
            <a:r>
              <a:rPr lang="en-US" dirty="0">
                <a:solidFill>
                  <a:schemeClr val="dk1"/>
                </a:solidFill>
                <a:latin typeface="Roboto" panose="02000000000000000000" pitchFamily="2" charset="0"/>
                <a:ea typeface="Roboto" panose="02000000000000000000" pitchFamily="2" charset="0"/>
              </a:rPr>
              <a:t>in detail, 01</a:t>
            </a:r>
            <a:endParaRPr dirty="0">
              <a:latin typeface="Roboto" panose="02000000000000000000" pitchFamily="2" charset="0"/>
              <a:ea typeface="Roboto" panose="02000000000000000000" pitchFamily="2" charset="0"/>
            </a:endParaRPr>
          </a:p>
        </p:txBody>
      </p:sp>
      <p:sp>
        <p:nvSpPr>
          <p:cNvPr id="19" name="Google Shape;134;p2">
            <a:extLst>
              <a:ext uri="{FF2B5EF4-FFF2-40B4-BE49-F238E27FC236}">
                <a16:creationId xmlns:a16="http://schemas.microsoft.com/office/drawing/2014/main" id="{B5E1377D-4091-DE4A-9820-0E09C3D86481}"/>
              </a:ext>
            </a:extLst>
          </p:cNvPr>
          <p:cNvSpPr/>
          <p:nvPr/>
        </p:nvSpPr>
        <p:spPr>
          <a:xfrm>
            <a:off x="12333677" y="3639392"/>
            <a:ext cx="802497" cy="768350"/>
          </a:xfrm>
          <a:custGeom>
            <a:avLst/>
            <a:gdLst/>
            <a:ahLst/>
            <a:cxnLst/>
            <a:rect l="l" t="t" r="r" b="b"/>
            <a:pathLst>
              <a:path w="176" h="152" extrusionOk="0">
                <a:moveTo>
                  <a:pt x="88" y="102"/>
                </a:moveTo>
                <a:cubicBezTo>
                  <a:pt x="87" y="101"/>
                  <a:pt x="86" y="101"/>
                  <a:pt x="86" y="101"/>
                </a:cubicBezTo>
                <a:cubicBezTo>
                  <a:pt x="86" y="100"/>
                  <a:pt x="86" y="100"/>
                  <a:pt x="86" y="100"/>
                </a:cubicBezTo>
                <a:cubicBezTo>
                  <a:pt x="85" y="100"/>
                  <a:pt x="85" y="100"/>
                  <a:pt x="85" y="100"/>
                </a:cubicBezTo>
                <a:cubicBezTo>
                  <a:pt x="69" y="96"/>
                  <a:pt x="69" y="96"/>
                  <a:pt x="69" y="96"/>
                </a:cubicBezTo>
                <a:cubicBezTo>
                  <a:pt x="69" y="96"/>
                  <a:pt x="69" y="96"/>
                  <a:pt x="69" y="96"/>
                </a:cubicBezTo>
                <a:cubicBezTo>
                  <a:pt x="68" y="96"/>
                  <a:pt x="67" y="96"/>
                  <a:pt x="66" y="97"/>
                </a:cubicBezTo>
                <a:cubicBezTo>
                  <a:pt x="64" y="98"/>
                  <a:pt x="63" y="100"/>
                  <a:pt x="64" y="102"/>
                </a:cubicBezTo>
                <a:cubicBezTo>
                  <a:pt x="65" y="103"/>
                  <a:pt x="66" y="104"/>
                  <a:pt x="67" y="104"/>
                </a:cubicBezTo>
                <a:cubicBezTo>
                  <a:pt x="73" y="105"/>
                  <a:pt x="73" y="105"/>
                  <a:pt x="73" y="105"/>
                </a:cubicBezTo>
                <a:cubicBezTo>
                  <a:pt x="68" y="110"/>
                  <a:pt x="64" y="116"/>
                  <a:pt x="64" y="124"/>
                </a:cubicBezTo>
                <a:cubicBezTo>
                  <a:pt x="64" y="134"/>
                  <a:pt x="70" y="143"/>
                  <a:pt x="79" y="146"/>
                </a:cubicBezTo>
                <a:cubicBezTo>
                  <a:pt x="81" y="138"/>
                  <a:pt x="81" y="138"/>
                  <a:pt x="81" y="138"/>
                </a:cubicBezTo>
                <a:cubicBezTo>
                  <a:pt x="76" y="136"/>
                  <a:pt x="72" y="130"/>
                  <a:pt x="72" y="124"/>
                </a:cubicBezTo>
                <a:cubicBezTo>
                  <a:pt x="72" y="119"/>
                  <a:pt x="74" y="114"/>
                  <a:pt x="78" y="111"/>
                </a:cubicBezTo>
                <a:cubicBezTo>
                  <a:pt x="76" y="120"/>
                  <a:pt x="76" y="120"/>
                  <a:pt x="76" y="120"/>
                </a:cubicBezTo>
                <a:cubicBezTo>
                  <a:pt x="76" y="121"/>
                  <a:pt x="76" y="122"/>
                  <a:pt x="76" y="123"/>
                </a:cubicBezTo>
                <a:cubicBezTo>
                  <a:pt x="78" y="125"/>
                  <a:pt x="80" y="125"/>
                  <a:pt x="82" y="124"/>
                </a:cubicBezTo>
                <a:cubicBezTo>
                  <a:pt x="83" y="124"/>
                  <a:pt x="84" y="123"/>
                  <a:pt x="84" y="122"/>
                </a:cubicBezTo>
                <a:cubicBezTo>
                  <a:pt x="88" y="105"/>
                  <a:pt x="88" y="105"/>
                  <a:pt x="88" y="105"/>
                </a:cubicBezTo>
                <a:cubicBezTo>
                  <a:pt x="88" y="104"/>
                  <a:pt x="88" y="103"/>
                  <a:pt x="88" y="102"/>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52" y="128"/>
                  <a:pt x="52" y="128"/>
                  <a:pt x="52" y="128"/>
                </a:cubicBezTo>
                <a:cubicBezTo>
                  <a:pt x="54" y="128"/>
                  <a:pt x="56" y="126"/>
                  <a:pt x="56" y="124"/>
                </a:cubicBezTo>
                <a:cubicBezTo>
                  <a:pt x="56" y="122"/>
                  <a:pt x="54" y="120"/>
                  <a:pt x="5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24" y="120"/>
                  <a:pt x="124" y="120"/>
                  <a:pt x="124" y="120"/>
                </a:cubicBezTo>
                <a:cubicBezTo>
                  <a:pt x="122" y="120"/>
                  <a:pt x="120" y="122"/>
                  <a:pt x="120" y="124"/>
                </a:cubicBezTo>
                <a:cubicBezTo>
                  <a:pt x="120" y="126"/>
                  <a:pt x="122" y="128"/>
                  <a:pt x="124" y="128"/>
                </a:cubicBezTo>
                <a:cubicBezTo>
                  <a:pt x="136" y="128"/>
                  <a:pt x="136" y="128"/>
                  <a:pt x="136" y="128"/>
                </a:cubicBezTo>
                <a:cubicBezTo>
                  <a:pt x="158" y="128"/>
                  <a:pt x="176" y="110"/>
                  <a:pt x="176" y="88"/>
                </a:cubicBezTo>
                <a:cubicBezTo>
                  <a:pt x="176" y="72"/>
                  <a:pt x="166" y="57"/>
                  <a:pt x="152" y="51"/>
                </a:cubicBezTo>
                <a:moveTo>
                  <a:pt x="109" y="144"/>
                </a:moveTo>
                <a:cubicBezTo>
                  <a:pt x="103" y="143"/>
                  <a:pt x="103" y="143"/>
                  <a:pt x="103" y="143"/>
                </a:cubicBezTo>
                <a:cubicBezTo>
                  <a:pt x="108" y="138"/>
                  <a:pt x="112" y="132"/>
                  <a:pt x="112" y="124"/>
                </a:cubicBezTo>
                <a:cubicBezTo>
                  <a:pt x="112" y="114"/>
                  <a:pt x="106" y="106"/>
                  <a:pt x="98" y="102"/>
                </a:cubicBezTo>
                <a:cubicBezTo>
                  <a:pt x="95" y="110"/>
                  <a:pt x="95" y="110"/>
                  <a:pt x="95" y="110"/>
                </a:cubicBezTo>
                <a:cubicBezTo>
                  <a:pt x="100" y="113"/>
                  <a:pt x="104" y="118"/>
                  <a:pt x="104" y="124"/>
                </a:cubicBezTo>
                <a:cubicBezTo>
                  <a:pt x="104" y="129"/>
                  <a:pt x="102" y="133"/>
                  <a:pt x="98" y="136"/>
                </a:cubicBezTo>
                <a:cubicBezTo>
                  <a:pt x="100" y="128"/>
                  <a:pt x="100" y="128"/>
                  <a:pt x="100" y="128"/>
                </a:cubicBezTo>
                <a:cubicBezTo>
                  <a:pt x="100" y="127"/>
                  <a:pt x="100" y="126"/>
                  <a:pt x="100" y="125"/>
                </a:cubicBezTo>
                <a:cubicBezTo>
                  <a:pt x="99" y="123"/>
                  <a:pt x="96" y="123"/>
                  <a:pt x="94" y="124"/>
                </a:cubicBezTo>
                <a:cubicBezTo>
                  <a:pt x="93" y="124"/>
                  <a:pt x="93" y="125"/>
                  <a:pt x="92" y="126"/>
                </a:cubicBezTo>
                <a:cubicBezTo>
                  <a:pt x="88" y="143"/>
                  <a:pt x="88" y="143"/>
                  <a:pt x="88" y="143"/>
                </a:cubicBezTo>
                <a:cubicBezTo>
                  <a:pt x="88" y="144"/>
                  <a:pt x="88" y="145"/>
                  <a:pt x="88" y="146"/>
                </a:cubicBezTo>
                <a:cubicBezTo>
                  <a:pt x="89" y="147"/>
                  <a:pt x="90" y="147"/>
                  <a:pt x="91" y="148"/>
                </a:cubicBezTo>
                <a:cubicBezTo>
                  <a:pt x="91" y="148"/>
                  <a:pt x="91" y="148"/>
                  <a:pt x="91" y="148"/>
                </a:cubicBezTo>
                <a:cubicBezTo>
                  <a:pt x="91" y="148"/>
                  <a:pt x="91" y="148"/>
                  <a:pt x="91" y="148"/>
                </a:cubicBezTo>
                <a:cubicBezTo>
                  <a:pt x="107" y="152"/>
                  <a:pt x="107" y="152"/>
                  <a:pt x="107" y="152"/>
                </a:cubicBezTo>
                <a:cubicBezTo>
                  <a:pt x="108" y="152"/>
                  <a:pt x="109" y="152"/>
                  <a:pt x="110" y="152"/>
                </a:cubicBezTo>
                <a:cubicBezTo>
                  <a:pt x="112" y="151"/>
                  <a:pt x="113" y="148"/>
                  <a:pt x="112" y="146"/>
                </a:cubicBezTo>
                <a:cubicBezTo>
                  <a:pt x="111" y="145"/>
                  <a:pt x="110" y="145"/>
                  <a:pt x="109" y="144"/>
                </a:cubicBezTo>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7"/>
              <a:buFont typeface="Calibri"/>
              <a:buNone/>
            </a:pPr>
            <a:endParaRPr sz="1107" b="0" i="0" u="none" strike="noStrike" cap="none">
              <a:solidFill>
                <a:schemeClr val="dk1"/>
              </a:solidFill>
              <a:latin typeface="Roboto" panose="02000000000000000000" pitchFamily="2" charset="0"/>
              <a:ea typeface="Roboto" panose="02000000000000000000" pitchFamily="2" charset="0"/>
              <a:cs typeface="Arial"/>
              <a:sym typeface="Arial"/>
            </a:endParaRPr>
          </a:p>
        </p:txBody>
      </p:sp>
      <p:sp>
        <p:nvSpPr>
          <p:cNvPr id="14" name="object 2">
            <a:extLst>
              <a:ext uri="{FF2B5EF4-FFF2-40B4-BE49-F238E27FC236}">
                <a16:creationId xmlns:a16="http://schemas.microsoft.com/office/drawing/2014/main" id="{A99D99AD-70AD-4A28-7291-000C6A8EE1C2}"/>
              </a:ext>
            </a:extLst>
          </p:cNvPr>
          <p:cNvSpPr txBox="1"/>
          <p:nvPr/>
        </p:nvSpPr>
        <p:spPr>
          <a:xfrm>
            <a:off x="16992600" y="9410700"/>
            <a:ext cx="10668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14</a:t>
            </a:r>
            <a:endParaRPr sz="2000" dirty="0">
              <a:latin typeface="Roboto"/>
              <a:cs typeface="Roboto"/>
            </a:endParaRPr>
          </a:p>
        </p:txBody>
      </p:sp>
    </p:spTree>
    <p:extLst>
      <p:ext uri="{BB962C8B-B14F-4D97-AF65-F5344CB8AC3E}">
        <p14:creationId xmlns:p14="http://schemas.microsoft.com/office/powerpoint/2010/main" val="127135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cxnSp>
        <p:nvCxnSpPr>
          <p:cNvPr id="689" name="Google Shape;689;p18"/>
          <p:cNvCxnSpPr/>
          <p:nvPr/>
        </p:nvCxnSpPr>
        <p:spPr>
          <a:xfrm>
            <a:off x="9906000" y="4131425"/>
            <a:ext cx="0" cy="2457450"/>
          </a:xfrm>
          <a:prstGeom prst="straightConnector1">
            <a:avLst/>
          </a:prstGeom>
          <a:noFill/>
          <a:ln w="25400" cap="sq" cmpd="sng">
            <a:solidFill>
              <a:schemeClr val="accent2"/>
            </a:solidFill>
            <a:prstDash val="solid"/>
            <a:bevel/>
            <a:headEnd type="none" w="sm" len="sm"/>
            <a:tailEnd type="none" w="sm" len="sm"/>
          </a:ln>
        </p:spPr>
      </p:cxnSp>
      <p:grpSp>
        <p:nvGrpSpPr>
          <p:cNvPr id="698" name="Google Shape;698;p18"/>
          <p:cNvGrpSpPr/>
          <p:nvPr/>
        </p:nvGrpSpPr>
        <p:grpSpPr>
          <a:xfrm>
            <a:off x="10857809" y="4539884"/>
            <a:ext cx="3829050" cy="2215910"/>
            <a:chOff x="1714500" y="4782324"/>
            <a:chExt cx="3829050" cy="2215910"/>
          </a:xfrm>
        </p:grpSpPr>
        <p:sp>
          <p:nvSpPr>
            <p:cNvPr id="699" name="Google Shape;699;p18"/>
            <p:cNvSpPr txBox="1"/>
            <p:nvPr/>
          </p:nvSpPr>
          <p:spPr>
            <a:xfrm>
              <a:off x="1714500" y="5982612"/>
              <a:ext cx="382905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Involving Stakeholders</a:t>
              </a:r>
            </a:p>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Reacting to the Present</a:t>
              </a:r>
            </a:p>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Curbing Language</a:t>
              </a:r>
              <a:endParaRPr sz="2000" dirty="0">
                <a:solidFill>
                  <a:schemeClr val="dk2"/>
                </a:solidFill>
                <a:latin typeface="Roboto" panose="02000000000000000000" pitchFamily="2" charset="0"/>
                <a:ea typeface="Roboto" panose="02000000000000000000" pitchFamily="2" charset="0"/>
                <a:cs typeface="Roboto"/>
                <a:sym typeface="Roboto"/>
              </a:endParaRPr>
            </a:p>
          </p:txBody>
        </p:sp>
        <p:sp>
          <p:nvSpPr>
            <p:cNvPr id="700" name="Google Shape;700;p18"/>
            <p:cNvSpPr txBox="1"/>
            <p:nvPr/>
          </p:nvSpPr>
          <p:spPr>
            <a:xfrm>
              <a:off x="2295526" y="4782324"/>
              <a:ext cx="2666999"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Roboto" panose="02000000000000000000" pitchFamily="2" charset="0"/>
                  <a:ea typeface="Roboto" panose="02000000000000000000" pitchFamily="2" charset="0"/>
                  <a:cs typeface="Roboto Condensed"/>
                  <a:sym typeface="Roboto Condensed"/>
                </a:rPr>
                <a:t>Maximizing </a:t>
              </a:r>
              <a:r>
                <a:rPr lang="en-US" sz="3600" dirty="0">
                  <a:solidFill>
                    <a:schemeClr val="accent1"/>
                  </a:solidFill>
                  <a:latin typeface="Roboto" panose="02000000000000000000" pitchFamily="2" charset="0"/>
                  <a:ea typeface="Roboto" panose="02000000000000000000" pitchFamily="2" charset="0"/>
                  <a:cs typeface="Roboto Condensed"/>
                  <a:sym typeface="Roboto Condensed"/>
                </a:rPr>
                <a:t>Impact</a:t>
              </a:r>
              <a:endParaRPr sz="3600" dirty="0">
                <a:solidFill>
                  <a:schemeClr val="accent1"/>
                </a:solidFill>
                <a:latin typeface="Roboto" panose="02000000000000000000" pitchFamily="2" charset="0"/>
                <a:ea typeface="Roboto" panose="02000000000000000000" pitchFamily="2" charset="0"/>
                <a:cs typeface="Roboto Condensed"/>
                <a:sym typeface="Roboto Condensed"/>
              </a:endParaRPr>
            </a:p>
          </p:txBody>
        </p:sp>
      </p:grpSp>
      <p:sp>
        <p:nvSpPr>
          <p:cNvPr id="702" name="Google Shape;702;p18"/>
          <p:cNvSpPr txBox="1">
            <a:spLocks noGrp="1"/>
          </p:cNvSpPr>
          <p:nvPr>
            <p:ph type="title"/>
          </p:nvPr>
        </p:nvSpPr>
        <p:spPr>
          <a:xfrm>
            <a:off x="914400" y="685800"/>
            <a:ext cx="5448300" cy="108952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1166B3"/>
              </a:buClr>
              <a:buSzPts val="3600"/>
              <a:buFont typeface="Roboto"/>
              <a:buNone/>
            </a:pPr>
            <a:r>
              <a:rPr lang="en-US" dirty="0">
                <a:latin typeface="Roboto" panose="02000000000000000000" pitchFamily="2" charset="0"/>
                <a:ea typeface="Roboto" panose="02000000000000000000" pitchFamily="2" charset="0"/>
              </a:rPr>
              <a:t>Research goals</a:t>
            </a:r>
            <a:br>
              <a:rPr lang="en-US" dirty="0">
                <a:latin typeface="Roboto" panose="02000000000000000000" pitchFamily="2" charset="0"/>
                <a:ea typeface="Roboto" panose="02000000000000000000" pitchFamily="2" charset="0"/>
              </a:rPr>
            </a:br>
            <a:r>
              <a:rPr lang="en-US" dirty="0">
                <a:solidFill>
                  <a:schemeClr val="dk1"/>
                </a:solidFill>
                <a:latin typeface="Roboto" panose="02000000000000000000" pitchFamily="2" charset="0"/>
                <a:ea typeface="Roboto" panose="02000000000000000000" pitchFamily="2" charset="0"/>
              </a:rPr>
              <a:t>in detail, 02</a:t>
            </a:r>
            <a:endParaRPr dirty="0">
              <a:latin typeface="Roboto" panose="02000000000000000000" pitchFamily="2" charset="0"/>
              <a:ea typeface="Roboto" panose="02000000000000000000" pitchFamily="2" charset="0"/>
            </a:endParaRPr>
          </a:p>
        </p:txBody>
      </p:sp>
      <p:sp>
        <p:nvSpPr>
          <p:cNvPr id="19" name="Google Shape;134;p2">
            <a:extLst>
              <a:ext uri="{FF2B5EF4-FFF2-40B4-BE49-F238E27FC236}">
                <a16:creationId xmlns:a16="http://schemas.microsoft.com/office/drawing/2014/main" id="{B5E1377D-4091-DE4A-9820-0E09C3D86481}"/>
              </a:ext>
            </a:extLst>
          </p:cNvPr>
          <p:cNvSpPr/>
          <p:nvPr/>
        </p:nvSpPr>
        <p:spPr>
          <a:xfrm>
            <a:off x="12333677" y="3639392"/>
            <a:ext cx="802497" cy="768350"/>
          </a:xfrm>
          <a:custGeom>
            <a:avLst/>
            <a:gdLst/>
            <a:ahLst/>
            <a:cxnLst/>
            <a:rect l="l" t="t" r="r" b="b"/>
            <a:pathLst>
              <a:path w="176" h="152" extrusionOk="0">
                <a:moveTo>
                  <a:pt x="88" y="102"/>
                </a:moveTo>
                <a:cubicBezTo>
                  <a:pt x="87" y="101"/>
                  <a:pt x="86" y="101"/>
                  <a:pt x="86" y="101"/>
                </a:cubicBezTo>
                <a:cubicBezTo>
                  <a:pt x="86" y="100"/>
                  <a:pt x="86" y="100"/>
                  <a:pt x="86" y="100"/>
                </a:cubicBezTo>
                <a:cubicBezTo>
                  <a:pt x="85" y="100"/>
                  <a:pt x="85" y="100"/>
                  <a:pt x="85" y="100"/>
                </a:cubicBezTo>
                <a:cubicBezTo>
                  <a:pt x="69" y="96"/>
                  <a:pt x="69" y="96"/>
                  <a:pt x="69" y="96"/>
                </a:cubicBezTo>
                <a:cubicBezTo>
                  <a:pt x="69" y="96"/>
                  <a:pt x="69" y="96"/>
                  <a:pt x="69" y="96"/>
                </a:cubicBezTo>
                <a:cubicBezTo>
                  <a:pt x="68" y="96"/>
                  <a:pt x="67" y="96"/>
                  <a:pt x="66" y="97"/>
                </a:cubicBezTo>
                <a:cubicBezTo>
                  <a:pt x="64" y="98"/>
                  <a:pt x="63" y="100"/>
                  <a:pt x="64" y="102"/>
                </a:cubicBezTo>
                <a:cubicBezTo>
                  <a:pt x="65" y="103"/>
                  <a:pt x="66" y="104"/>
                  <a:pt x="67" y="104"/>
                </a:cubicBezTo>
                <a:cubicBezTo>
                  <a:pt x="73" y="105"/>
                  <a:pt x="73" y="105"/>
                  <a:pt x="73" y="105"/>
                </a:cubicBezTo>
                <a:cubicBezTo>
                  <a:pt x="68" y="110"/>
                  <a:pt x="64" y="116"/>
                  <a:pt x="64" y="124"/>
                </a:cubicBezTo>
                <a:cubicBezTo>
                  <a:pt x="64" y="134"/>
                  <a:pt x="70" y="143"/>
                  <a:pt x="79" y="146"/>
                </a:cubicBezTo>
                <a:cubicBezTo>
                  <a:pt x="81" y="138"/>
                  <a:pt x="81" y="138"/>
                  <a:pt x="81" y="138"/>
                </a:cubicBezTo>
                <a:cubicBezTo>
                  <a:pt x="76" y="136"/>
                  <a:pt x="72" y="130"/>
                  <a:pt x="72" y="124"/>
                </a:cubicBezTo>
                <a:cubicBezTo>
                  <a:pt x="72" y="119"/>
                  <a:pt x="74" y="114"/>
                  <a:pt x="78" y="111"/>
                </a:cubicBezTo>
                <a:cubicBezTo>
                  <a:pt x="76" y="120"/>
                  <a:pt x="76" y="120"/>
                  <a:pt x="76" y="120"/>
                </a:cubicBezTo>
                <a:cubicBezTo>
                  <a:pt x="76" y="121"/>
                  <a:pt x="76" y="122"/>
                  <a:pt x="76" y="123"/>
                </a:cubicBezTo>
                <a:cubicBezTo>
                  <a:pt x="78" y="125"/>
                  <a:pt x="80" y="125"/>
                  <a:pt x="82" y="124"/>
                </a:cubicBezTo>
                <a:cubicBezTo>
                  <a:pt x="83" y="124"/>
                  <a:pt x="84" y="123"/>
                  <a:pt x="84" y="122"/>
                </a:cubicBezTo>
                <a:cubicBezTo>
                  <a:pt x="88" y="105"/>
                  <a:pt x="88" y="105"/>
                  <a:pt x="88" y="105"/>
                </a:cubicBezTo>
                <a:cubicBezTo>
                  <a:pt x="88" y="104"/>
                  <a:pt x="88" y="103"/>
                  <a:pt x="88" y="102"/>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52" y="128"/>
                  <a:pt x="52" y="128"/>
                  <a:pt x="52" y="128"/>
                </a:cubicBezTo>
                <a:cubicBezTo>
                  <a:pt x="54" y="128"/>
                  <a:pt x="56" y="126"/>
                  <a:pt x="56" y="124"/>
                </a:cubicBezTo>
                <a:cubicBezTo>
                  <a:pt x="56" y="122"/>
                  <a:pt x="54" y="120"/>
                  <a:pt x="5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24" y="120"/>
                  <a:pt x="124" y="120"/>
                  <a:pt x="124" y="120"/>
                </a:cubicBezTo>
                <a:cubicBezTo>
                  <a:pt x="122" y="120"/>
                  <a:pt x="120" y="122"/>
                  <a:pt x="120" y="124"/>
                </a:cubicBezTo>
                <a:cubicBezTo>
                  <a:pt x="120" y="126"/>
                  <a:pt x="122" y="128"/>
                  <a:pt x="124" y="128"/>
                </a:cubicBezTo>
                <a:cubicBezTo>
                  <a:pt x="136" y="128"/>
                  <a:pt x="136" y="128"/>
                  <a:pt x="136" y="128"/>
                </a:cubicBezTo>
                <a:cubicBezTo>
                  <a:pt x="158" y="128"/>
                  <a:pt x="176" y="110"/>
                  <a:pt x="176" y="88"/>
                </a:cubicBezTo>
                <a:cubicBezTo>
                  <a:pt x="176" y="72"/>
                  <a:pt x="166" y="57"/>
                  <a:pt x="152" y="51"/>
                </a:cubicBezTo>
                <a:moveTo>
                  <a:pt x="109" y="144"/>
                </a:moveTo>
                <a:cubicBezTo>
                  <a:pt x="103" y="143"/>
                  <a:pt x="103" y="143"/>
                  <a:pt x="103" y="143"/>
                </a:cubicBezTo>
                <a:cubicBezTo>
                  <a:pt x="108" y="138"/>
                  <a:pt x="112" y="132"/>
                  <a:pt x="112" y="124"/>
                </a:cubicBezTo>
                <a:cubicBezTo>
                  <a:pt x="112" y="114"/>
                  <a:pt x="106" y="106"/>
                  <a:pt x="98" y="102"/>
                </a:cubicBezTo>
                <a:cubicBezTo>
                  <a:pt x="95" y="110"/>
                  <a:pt x="95" y="110"/>
                  <a:pt x="95" y="110"/>
                </a:cubicBezTo>
                <a:cubicBezTo>
                  <a:pt x="100" y="113"/>
                  <a:pt x="104" y="118"/>
                  <a:pt x="104" y="124"/>
                </a:cubicBezTo>
                <a:cubicBezTo>
                  <a:pt x="104" y="129"/>
                  <a:pt x="102" y="133"/>
                  <a:pt x="98" y="136"/>
                </a:cubicBezTo>
                <a:cubicBezTo>
                  <a:pt x="100" y="128"/>
                  <a:pt x="100" y="128"/>
                  <a:pt x="100" y="128"/>
                </a:cubicBezTo>
                <a:cubicBezTo>
                  <a:pt x="100" y="127"/>
                  <a:pt x="100" y="126"/>
                  <a:pt x="100" y="125"/>
                </a:cubicBezTo>
                <a:cubicBezTo>
                  <a:pt x="99" y="123"/>
                  <a:pt x="96" y="123"/>
                  <a:pt x="94" y="124"/>
                </a:cubicBezTo>
                <a:cubicBezTo>
                  <a:pt x="93" y="124"/>
                  <a:pt x="93" y="125"/>
                  <a:pt x="92" y="126"/>
                </a:cubicBezTo>
                <a:cubicBezTo>
                  <a:pt x="88" y="143"/>
                  <a:pt x="88" y="143"/>
                  <a:pt x="88" y="143"/>
                </a:cubicBezTo>
                <a:cubicBezTo>
                  <a:pt x="88" y="144"/>
                  <a:pt x="88" y="145"/>
                  <a:pt x="88" y="146"/>
                </a:cubicBezTo>
                <a:cubicBezTo>
                  <a:pt x="89" y="147"/>
                  <a:pt x="90" y="147"/>
                  <a:pt x="91" y="148"/>
                </a:cubicBezTo>
                <a:cubicBezTo>
                  <a:pt x="91" y="148"/>
                  <a:pt x="91" y="148"/>
                  <a:pt x="91" y="148"/>
                </a:cubicBezTo>
                <a:cubicBezTo>
                  <a:pt x="91" y="148"/>
                  <a:pt x="91" y="148"/>
                  <a:pt x="91" y="148"/>
                </a:cubicBezTo>
                <a:cubicBezTo>
                  <a:pt x="107" y="152"/>
                  <a:pt x="107" y="152"/>
                  <a:pt x="107" y="152"/>
                </a:cubicBezTo>
                <a:cubicBezTo>
                  <a:pt x="108" y="152"/>
                  <a:pt x="109" y="152"/>
                  <a:pt x="110" y="152"/>
                </a:cubicBezTo>
                <a:cubicBezTo>
                  <a:pt x="112" y="151"/>
                  <a:pt x="113" y="148"/>
                  <a:pt x="112" y="146"/>
                </a:cubicBezTo>
                <a:cubicBezTo>
                  <a:pt x="111" y="145"/>
                  <a:pt x="110" y="145"/>
                  <a:pt x="109" y="144"/>
                </a:cubicBezTo>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7"/>
              <a:buFont typeface="Calibri"/>
              <a:buNone/>
            </a:pPr>
            <a:endParaRPr sz="1107" b="0" i="0" u="none" strike="noStrike" cap="none">
              <a:solidFill>
                <a:schemeClr val="dk1"/>
              </a:solidFill>
              <a:latin typeface="Roboto" panose="02000000000000000000" pitchFamily="2" charset="0"/>
              <a:ea typeface="Roboto" panose="02000000000000000000" pitchFamily="2" charset="0"/>
              <a:cs typeface="Arial"/>
              <a:sym typeface="Arial"/>
            </a:endParaRPr>
          </a:p>
        </p:txBody>
      </p:sp>
      <p:cxnSp>
        <p:nvCxnSpPr>
          <p:cNvPr id="15" name="Google Shape;689;p18">
            <a:extLst>
              <a:ext uri="{FF2B5EF4-FFF2-40B4-BE49-F238E27FC236}">
                <a16:creationId xmlns:a16="http://schemas.microsoft.com/office/drawing/2014/main" id="{681107CE-22DF-FC46-BDCE-82158A902F44}"/>
              </a:ext>
            </a:extLst>
          </p:cNvPr>
          <p:cNvCxnSpPr/>
          <p:nvPr/>
        </p:nvCxnSpPr>
        <p:spPr>
          <a:xfrm>
            <a:off x="8382000" y="4103207"/>
            <a:ext cx="0" cy="2457450"/>
          </a:xfrm>
          <a:prstGeom prst="straightConnector1">
            <a:avLst/>
          </a:prstGeom>
          <a:noFill/>
          <a:ln w="25400" cap="sq" cmpd="sng">
            <a:solidFill>
              <a:schemeClr val="accent2"/>
            </a:solidFill>
            <a:prstDash val="solid"/>
            <a:bevel/>
            <a:headEnd type="none" w="sm" len="sm"/>
            <a:tailEnd type="none" w="sm" len="sm"/>
          </a:ln>
        </p:spPr>
      </p:cxnSp>
      <p:grpSp>
        <p:nvGrpSpPr>
          <p:cNvPr id="16" name="Google Shape;690;p18">
            <a:extLst>
              <a:ext uri="{FF2B5EF4-FFF2-40B4-BE49-F238E27FC236}">
                <a16:creationId xmlns:a16="http://schemas.microsoft.com/office/drawing/2014/main" id="{CB609072-E692-2346-BB9C-EC6CBAC4A2AE}"/>
              </a:ext>
            </a:extLst>
          </p:cNvPr>
          <p:cNvGrpSpPr/>
          <p:nvPr/>
        </p:nvGrpSpPr>
        <p:grpSpPr>
          <a:xfrm>
            <a:off x="3978674" y="3639392"/>
            <a:ext cx="3829050" cy="3153032"/>
            <a:chOff x="12744450" y="3879850"/>
            <a:chExt cx="3829050" cy="3153032"/>
          </a:xfrm>
        </p:grpSpPr>
        <p:sp>
          <p:nvSpPr>
            <p:cNvPr id="17" name="Google Shape;691;p18">
              <a:extLst>
                <a:ext uri="{FF2B5EF4-FFF2-40B4-BE49-F238E27FC236}">
                  <a16:creationId xmlns:a16="http://schemas.microsoft.com/office/drawing/2014/main" id="{D3660FCD-39E6-1546-A497-4A4E04AE0C12}"/>
                </a:ext>
              </a:extLst>
            </p:cNvPr>
            <p:cNvSpPr txBox="1"/>
            <p:nvPr/>
          </p:nvSpPr>
          <p:spPr>
            <a:xfrm>
              <a:off x="13068937" y="4812458"/>
              <a:ext cx="3044534"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Roboto" panose="02000000000000000000" pitchFamily="2" charset="0"/>
                  <a:ea typeface="Roboto" panose="02000000000000000000" pitchFamily="2" charset="0"/>
                  <a:cs typeface="Roboto Condensed"/>
                  <a:sym typeface="Roboto Condensed"/>
                </a:rPr>
                <a:t>Seeking  </a:t>
              </a:r>
              <a:r>
                <a:rPr lang="en-US" sz="3600" dirty="0">
                  <a:solidFill>
                    <a:schemeClr val="accent1"/>
                  </a:solidFill>
                  <a:latin typeface="Roboto" panose="02000000000000000000" pitchFamily="2" charset="0"/>
                  <a:ea typeface="Roboto" panose="02000000000000000000" pitchFamily="2" charset="0"/>
                  <a:cs typeface="Roboto Condensed"/>
                  <a:sym typeface="Roboto Condensed"/>
                </a:rPr>
                <a:t>Opportunities</a:t>
              </a:r>
              <a:endParaRPr dirty="0">
                <a:latin typeface="Roboto" panose="02000000000000000000" pitchFamily="2" charset="0"/>
                <a:ea typeface="Roboto" panose="02000000000000000000" pitchFamily="2" charset="0"/>
              </a:endParaRPr>
            </a:p>
          </p:txBody>
        </p:sp>
        <p:sp>
          <p:nvSpPr>
            <p:cNvPr id="18" name="Google Shape;692;p18">
              <a:extLst>
                <a:ext uri="{FF2B5EF4-FFF2-40B4-BE49-F238E27FC236}">
                  <a16:creationId xmlns:a16="http://schemas.microsoft.com/office/drawing/2014/main" id="{F02865A4-E2D3-4141-81FA-E539747DA538}"/>
                </a:ext>
              </a:extLst>
            </p:cNvPr>
            <p:cNvSpPr txBox="1"/>
            <p:nvPr/>
          </p:nvSpPr>
          <p:spPr>
            <a:xfrm>
              <a:off x="12744450" y="6017260"/>
              <a:ext cx="382905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Proactive Research Funding</a:t>
              </a:r>
            </a:p>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Maps of Gaps</a:t>
              </a:r>
            </a:p>
            <a:p>
              <a:pPr marL="0" marR="0" lvl="0" indent="0" algn="ctr"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Mock-up Selections</a:t>
              </a:r>
              <a:endParaRPr sz="2000" dirty="0">
                <a:solidFill>
                  <a:schemeClr val="dk2"/>
                </a:solidFill>
                <a:latin typeface="Roboto" panose="02000000000000000000" pitchFamily="2" charset="0"/>
                <a:ea typeface="Roboto" panose="02000000000000000000" pitchFamily="2" charset="0"/>
                <a:cs typeface="Roboto"/>
                <a:sym typeface="Roboto"/>
              </a:endParaRPr>
            </a:p>
          </p:txBody>
        </p:sp>
        <p:sp>
          <p:nvSpPr>
            <p:cNvPr id="20" name="Google Shape;693;p18">
              <a:extLst>
                <a:ext uri="{FF2B5EF4-FFF2-40B4-BE49-F238E27FC236}">
                  <a16:creationId xmlns:a16="http://schemas.microsoft.com/office/drawing/2014/main" id="{42D5A6D2-B0C2-FA4B-BBE5-219FFE60E668}"/>
                </a:ext>
              </a:extLst>
            </p:cNvPr>
            <p:cNvSpPr/>
            <p:nvPr/>
          </p:nvSpPr>
          <p:spPr>
            <a:xfrm>
              <a:off x="14267098" y="3879850"/>
              <a:ext cx="783754" cy="630417"/>
            </a:xfrm>
            <a:custGeom>
              <a:avLst/>
              <a:gdLst/>
              <a:ahLst/>
              <a:cxnLst/>
              <a:rect l="l" t="t" r="r" b="b"/>
              <a:pathLst>
                <a:path w="176" h="144" extrusionOk="0">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a:solidFill>
                  <a:schemeClr val="dk1"/>
                </a:solidFill>
                <a:latin typeface="Roboto" panose="02000000000000000000" pitchFamily="2" charset="0"/>
                <a:ea typeface="Roboto" panose="02000000000000000000" pitchFamily="2" charset="0"/>
                <a:cs typeface="Roboto"/>
                <a:sym typeface="Roboto"/>
              </a:endParaRPr>
            </a:p>
          </p:txBody>
        </p:sp>
      </p:grpSp>
      <p:sp>
        <p:nvSpPr>
          <p:cNvPr id="14" name="object 2">
            <a:extLst>
              <a:ext uri="{FF2B5EF4-FFF2-40B4-BE49-F238E27FC236}">
                <a16:creationId xmlns:a16="http://schemas.microsoft.com/office/drawing/2014/main" id="{0B01ECDE-61B4-F18C-0225-AEA1BAF0CE68}"/>
              </a:ext>
            </a:extLst>
          </p:cNvPr>
          <p:cNvSpPr txBox="1"/>
          <p:nvPr/>
        </p:nvSpPr>
        <p:spPr>
          <a:xfrm>
            <a:off x="16992600" y="9410700"/>
            <a:ext cx="9814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10" dirty="0">
                <a:solidFill>
                  <a:srgbClr val="BFBFC8"/>
                </a:solidFill>
                <a:latin typeface="Roboto"/>
                <a:cs typeface="Roboto"/>
              </a:rPr>
              <a:t>1</a:t>
            </a:r>
            <a:r>
              <a:rPr lang="it-IT" sz="2000" b="1" spc="-5" dirty="0">
                <a:solidFill>
                  <a:srgbClr val="BFBFC8"/>
                </a:solidFill>
                <a:latin typeface="Roboto"/>
                <a:cs typeface="Roboto"/>
              </a:rPr>
              <a:t>5</a:t>
            </a:r>
            <a:endParaRPr sz="2000" dirty="0">
              <a:latin typeface="Roboto"/>
              <a:cs typeface="Roboto"/>
            </a:endParaRPr>
          </a:p>
        </p:txBody>
      </p:sp>
    </p:spTree>
    <p:extLst>
      <p:ext uri="{BB962C8B-B14F-4D97-AF65-F5344CB8AC3E}">
        <p14:creationId xmlns:p14="http://schemas.microsoft.com/office/powerpoint/2010/main" val="280315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pic>
        <p:nvPicPr>
          <p:cNvPr id="2224" name="Google Shape;2224;p84"/>
          <p:cNvPicPr preferRelativeResize="0"/>
          <p:nvPr/>
        </p:nvPicPr>
        <p:blipFill rotWithShape="1">
          <a:blip r:embed="rId3">
            <a:alphaModFix/>
          </a:blip>
          <a:srcRect/>
          <a:stretch/>
        </p:blipFill>
        <p:spPr>
          <a:xfrm>
            <a:off x="1676400" y="2326507"/>
            <a:ext cx="8757474" cy="4983280"/>
          </a:xfrm>
          <a:prstGeom prst="rect">
            <a:avLst/>
          </a:prstGeom>
          <a:noFill/>
          <a:ln>
            <a:noFill/>
          </a:ln>
        </p:spPr>
      </p:pic>
      <p:grpSp>
        <p:nvGrpSpPr>
          <p:cNvPr id="2226" name="Google Shape;2226;p84"/>
          <p:cNvGrpSpPr/>
          <p:nvPr/>
        </p:nvGrpSpPr>
        <p:grpSpPr>
          <a:xfrm>
            <a:off x="2533650" y="7415678"/>
            <a:ext cx="13220700" cy="1044375"/>
            <a:chOff x="2533650" y="7415678"/>
            <a:chExt cx="13220700" cy="1044375"/>
          </a:xfrm>
        </p:grpSpPr>
        <p:sp>
          <p:nvSpPr>
            <p:cNvPr id="2227" name="Google Shape;2227;p84"/>
            <p:cNvSpPr txBox="1"/>
            <p:nvPr/>
          </p:nvSpPr>
          <p:spPr>
            <a:xfrm>
              <a:off x="2584505" y="8059984"/>
              <a:ext cx="1316984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2"/>
                  </a:solidFill>
                  <a:latin typeface="Roboto" panose="02000000000000000000" pitchFamily="2" charset="0"/>
                  <a:ea typeface="Roboto" panose="02000000000000000000" pitchFamily="2" charset="0"/>
                  <a:cs typeface="Roboto"/>
                  <a:sym typeface="Roboto"/>
                </a:rPr>
                <a:t>A series of focus meetings, streaming through the four pillars of activity.</a:t>
              </a:r>
              <a:endParaRPr sz="2000" dirty="0">
                <a:solidFill>
                  <a:schemeClr val="dk2"/>
                </a:solidFill>
                <a:latin typeface="Roboto" panose="02000000000000000000" pitchFamily="2" charset="0"/>
                <a:ea typeface="Roboto" panose="02000000000000000000" pitchFamily="2" charset="0"/>
                <a:cs typeface="Roboto"/>
                <a:sym typeface="Roboto"/>
              </a:endParaRPr>
            </a:p>
          </p:txBody>
        </p:sp>
        <p:sp>
          <p:nvSpPr>
            <p:cNvPr id="2228" name="Google Shape;2228;p84"/>
            <p:cNvSpPr txBox="1"/>
            <p:nvPr/>
          </p:nvSpPr>
          <p:spPr>
            <a:xfrm>
              <a:off x="2533650" y="7415678"/>
              <a:ext cx="76969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accent1"/>
                  </a:solidFill>
                  <a:latin typeface="Roboto" panose="02000000000000000000" pitchFamily="2" charset="0"/>
                  <a:ea typeface="Roboto" panose="02000000000000000000" pitchFamily="2" charset="0"/>
                  <a:cs typeface="Roboto Condensed"/>
                  <a:sym typeface="Roboto Condensed"/>
                </a:rPr>
                <a:t>Online</a:t>
              </a:r>
              <a:r>
                <a:rPr lang="en-US" sz="3600" dirty="0">
                  <a:solidFill>
                    <a:schemeClr val="dk1"/>
                  </a:solidFill>
                  <a:latin typeface="Roboto" panose="02000000000000000000" pitchFamily="2" charset="0"/>
                  <a:ea typeface="Roboto" panose="02000000000000000000" pitchFamily="2" charset="0"/>
                  <a:cs typeface="Roboto Condensed"/>
                  <a:sym typeface="Roboto Condensed"/>
                </a:rPr>
                <a:t> and </a:t>
              </a:r>
              <a:r>
                <a:rPr lang="en-US" sz="3600" dirty="0">
                  <a:solidFill>
                    <a:schemeClr val="accent1"/>
                  </a:solidFill>
                  <a:latin typeface="Roboto" panose="02000000000000000000" pitchFamily="2" charset="0"/>
                  <a:ea typeface="Roboto" panose="02000000000000000000" pitchFamily="2" charset="0"/>
                  <a:cs typeface="Roboto Condensed"/>
                  <a:sym typeface="Roboto Condensed"/>
                </a:rPr>
                <a:t>offline</a:t>
              </a:r>
              <a:r>
                <a:rPr lang="en-US" sz="3600" dirty="0">
                  <a:solidFill>
                    <a:schemeClr val="dk1"/>
                  </a:solidFill>
                  <a:latin typeface="Roboto" panose="02000000000000000000" pitchFamily="2" charset="0"/>
                  <a:ea typeface="Roboto" panose="02000000000000000000" pitchFamily="2" charset="0"/>
                  <a:cs typeface="Roboto Condensed"/>
                  <a:sym typeface="Roboto Condensed"/>
                </a:rPr>
                <a:t> networking</a:t>
              </a:r>
              <a:endParaRPr sz="3600" dirty="0">
                <a:solidFill>
                  <a:schemeClr val="dk1"/>
                </a:solidFill>
                <a:latin typeface="Roboto" panose="02000000000000000000" pitchFamily="2" charset="0"/>
                <a:ea typeface="Roboto" panose="02000000000000000000" pitchFamily="2" charset="0"/>
                <a:cs typeface="Roboto Condensed"/>
                <a:sym typeface="Roboto Condensed"/>
              </a:endParaRPr>
            </a:p>
          </p:txBody>
        </p:sp>
      </p:grpSp>
      <p:grpSp>
        <p:nvGrpSpPr>
          <p:cNvPr id="2239" name="Google Shape;2239;p84"/>
          <p:cNvGrpSpPr/>
          <p:nvPr/>
        </p:nvGrpSpPr>
        <p:grpSpPr>
          <a:xfrm>
            <a:off x="10230636" y="1505622"/>
            <a:ext cx="6289831" cy="1221455"/>
            <a:chOff x="11151259" y="6167992"/>
            <a:chExt cx="5364043" cy="711449"/>
          </a:xfrm>
        </p:grpSpPr>
        <p:sp>
          <p:nvSpPr>
            <p:cNvPr id="2240" name="Google Shape;2240;p84"/>
            <p:cNvSpPr/>
            <p:nvPr/>
          </p:nvSpPr>
          <p:spPr>
            <a:xfrm>
              <a:off x="11151259" y="6167992"/>
              <a:ext cx="484901" cy="45257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Roboto" panose="02000000000000000000" pitchFamily="2" charset="0"/>
                <a:ea typeface="Roboto" panose="02000000000000000000" pitchFamily="2" charset="0"/>
                <a:cs typeface="Roboto"/>
                <a:sym typeface="Roboto"/>
              </a:endParaRPr>
            </a:p>
          </p:txBody>
        </p:sp>
        <p:sp>
          <p:nvSpPr>
            <p:cNvPr id="2242" name="Google Shape;2242;p84"/>
            <p:cNvSpPr txBox="1"/>
            <p:nvPr/>
          </p:nvSpPr>
          <p:spPr>
            <a:xfrm>
              <a:off x="11979138" y="6180321"/>
              <a:ext cx="4536164" cy="6991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Roboto" panose="02000000000000000000" pitchFamily="2" charset="0"/>
                  <a:ea typeface="Roboto" panose="02000000000000000000" pitchFamily="2" charset="0"/>
                  <a:cs typeface="Roboto Condensed"/>
                  <a:sym typeface="Roboto Condensed"/>
                </a:rPr>
                <a:t>Internal Meetings on Religion</a:t>
              </a:r>
              <a:endParaRPr sz="3600" dirty="0">
                <a:solidFill>
                  <a:schemeClr val="dk1"/>
                </a:solidFill>
                <a:latin typeface="Roboto" panose="02000000000000000000" pitchFamily="2" charset="0"/>
                <a:ea typeface="Roboto" panose="02000000000000000000" pitchFamily="2" charset="0"/>
                <a:cs typeface="Roboto Condensed"/>
                <a:sym typeface="Roboto Condensed"/>
              </a:endParaRPr>
            </a:p>
          </p:txBody>
        </p:sp>
        <p:sp>
          <p:nvSpPr>
            <p:cNvPr id="2243" name="Google Shape;2243;p84"/>
            <p:cNvSpPr/>
            <p:nvPr/>
          </p:nvSpPr>
          <p:spPr>
            <a:xfrm>
              <a:off x="11151259" y="6283671"/>
              <a:ext cx="484901" cy="452571"/>
            </a:xfrm>
            <a:custGeom>
              <a:avLst/>
              <a:gdLst/>
              <a:ahLst/>
              <a:cxnLst/>
              <a:rect l="l" t="t" r="r" b="b"/>
              <a:pathLst>
                <a:path w="176" h="160" extrusionOk="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a:solidFill>
                  <a:schemeClr val="dk1"/>
                </a:solidFill>
                <a:latin typeface="Roboto" panose="02000000000000000000" pitchFamily="2" charset="0"/>
                <a:ea typeface="Roboto" panose="02000000000000000000" pitchFamily="2" charset="0"/>
                <a:cs typeface="Roboto"/>
                <a:sym typeface="Roboto"/>
              </a:endParaRPr>
            </a:p>
          </p:txBody>
        </p:sp>
      </p:grpSp>
      <p:sp>
        <p:nvSpPr>
          <p:cNvPr id="2244" name="Google Shape;2244;p84"/>
          <p:cNvSpPr>
            <a:spLocks noGrp="1"/>
          </p:cNvSpPr>
          <p:nvPr>
            <p:ph type="pic" idx="2"/>
          </p:nvPr>
        </p:nvSpPr>
        <p:spPr>
          <a:xfrm>
            <a:off x="3462867" y="3461219"/>
            <a:ext cx="5276088" cy="3255264"/>
          </a:xfrm>
          <a:prstGeom prst="rect">
            <a:avLst/>
          </a:prstGeom>
          <a:noFill/>
          <a:ln>
            <a:noFill/>
          </a:ln>
        </p:spPr>
        <p:txBody>
          <a:bodyPr spcFirstLastPara="1" wrap="square" lIns="91425" tIns="45700" rIns="91425" bIns="45700" anchor="t" anchorCtr="0">
            <a:noAutofit/>
          </a:bodyPr>
          <a:lstStyle/>
          <a:p>
            <a:pPr marL="0" lvl="0" indent="0" algn="ctr" rtl="0">
              <a:spcBef>
                <a:spcPts val="1500"/>
              </a:spcBef>
              <a:spcAft>
                <a:spcPts val="0"/>
              </a:spcAft>
              <a:buNone/>
            </a:pPr>
            <a:r>
              <a:rPr lang="en-US" dirty="0">
                <a:latin typeface="Roboto" panose="02000000000000000000" pitchFamily="2" charset="0"/>
                <a:ea typeface="Roboto" panose="02000000000000000000" pitchFamily="2" charset="0"/>
              </a:rPr>
              <a:t>Seeking continuity through stabilization and change</a:t>
            </a:r>
          </a:p>
        </p:txBody>
      </p:sp>
      <p:sp>
        <p:nvSpPr>
          <p:cNvPr id="2245" name="Google Shape;2245;p84"/>
          <p:cNvSpPr txBox="1">
            <a:spLocks noGrp="1"/>
          </p:cNvSpPr>
          <p:nvPr>
            <p:ph type="title"/>
          </p:nvPr>
        </p:nvSpPr>
        <p:spPr>
          <a:xfrm>
            <a:off x="914400" y="685800"/>
            <a:ext cx="5448300" cy="108952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1166B3"/>
              </a:buClr>
              <a:buSzPts val="3600"/>
              <a:buFont typeface="Roboto"/>
              <a:buNone/>
            </a:pPr>
            <a:r>
              <a:rPr lang="en-US" dirty="0">
                <a:latin typeface="Roboto" panose="02000000000000000000" pitchFamily="2" charset="0"/>
                <a:ea typeface="Roboto" panose="02000000000000000000" pitchFamily="2" charset="0"/>
              </a:rPr>
              <a:t>Building</a:t>
            </a:r>
            <a:br>
              <a:rPr lang="en-US" dirty="0">
                <a:latin typeface="Roboto" panose="02000000000000000000" pitchFamily="2" charset="0"/>
                <a:ea typeface="Roboto" panose="02000000000000000000" pitchFamily="2" charset="0"/>
              </a:rPr>
            </a:br>
            <a:r>
              <a:rPr lang="en-US" dirty="0">
                <a:solidFill>
                  <a:schemeClr val="dk1"/>
                </a:solidFill>
                <a:latin typeface="Roboto" panose="02000000000000000000" pitchFamily="2" charset="0"/>
                <a:ea typeface="Roboto" panose="02000000000000000000" pitchFamily="2" charset="0"/>
              </a:rPr>
              <a:t>Proximity</a:t>
            </a:r>
            <a:endParaRPr dirty="0">
              <a:solidFill>
                <a:schemeClr val="dk1"/>
              </a:solidFill>
              <a:latin typeface="Roboto" panose="02000000000000000000" pitchFamily="2" charset="0"/>
              <a:ea typeface="Roboto" panose="02000000000000000000" pitchFamily="2" charset="0"/>
            </a:endParaRPr>
          </a:p>
        </p:txBody>
      </p:sp>
      <p:sp>
        <p:nvSpPr>
          <p:cNvPr id="14" name="object 2">
            <a:extLst>
              <a:ext uri="{FF2B5EF4-FFF2-40B4-BE49-F238E27FC236}">
                <a16:creationId xmlns:a16="http://schemas.microsoft.com/office/drawing/2014/main" id="{4A11963C-2B15-1A23-D7ED-08AD29816535}"/>
              </a:ext>
            </a:extLst>
          </p:cNvPr>
          <p:cNvSpPr txBox="1"/>
          <p:nvPr/>
        </p:nvSpPr>
        <p:spPr>
          <a:xfrm>
            <a:off x="16916400" y="9410700"/>
            <a:ext cx="10576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16</a:t>
            </a:r>
            <a:endParaRPr sz="2000" dirty="0">
              <a:latin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410700"/>
            <a:ext cx="10668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sz="2000" b="1" spc="-5" dirty="0">
                <a:solidFill>
                  <a:srgbClr val="BFBFC8"/>
                </a:solidFill>
                <a:latin typeface="Roboto"/>
                <a:cs typeface="Roboto"/>
              </a:rPr>
              <a:t>1</a:t>
            </a:r>
            <a:r>
              <a:rPr lang="it-IT" sz="2000" b="1" spc="-5" dirty="0">
                <a:solidFill>
                  <a:srgbClr val="BFBFC8"/>
                </a:solidFill>
                <a:latin typeface="Roboto"/>
                <a:cs typeface="Roboto"/>
              </a:rPr>
              <a:t>7</a:t>
            </a:r>
            <a:endParaRPr sz="2000" dirty="0">
              <a:latin typeface="Roboto"/>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Research</a:t>
            </a:r>
          </a:p>
          <a:p>
            <a:pPr marL="12700">
              <a:lnSpc>
                <a:spcPts val="4105"/>
              </a:lnSpc>
            </a:pPr>
            <a:r>
              <a:rPr lang="en-US" spc="-10" dirty="0">
                <a:solidFill>
                  <a:srgbClr val="0A081A"/>
                </a:solidFill>
              </a:rPr>
              <a:t>Themes 2022-24</a:t>
            </a:r>
          </a:p>
        </p:txBody>
      </p:sp>
      <p:graphicFrame>
        <p:nvGraphicFramePr>
          <p:cNvPr id="16" name="Diagramma 15">
            <a:extLst>
              <a:ext uri="{FF2B5EF4-FFF2-40B4-BE49-F238E27FC236}">
                <a16:creationId xmlns:a16="http://schemas.microsoft.com/office/drawing/2014/main" id="{582C5ABD-CC9D-D4DD-51F6-7DDE7948385B}"/>
              </a:ext>
            </a:extLst>
          </p:cNvPr>
          <p:cNvGraphicFramePr/>
          <p:nvPr>
            <p:extLst>
              <p:ext uri="{D42A27DB-BD31-4B8C-83A1-F6EECF244321}">
                <p14:modId xmlns:p14="http://schemas.microsoft.com/office/powerpoint/2010/main" val="1052321855"/>
              </p:ext>
            </p:extLst>
          </p:nvPr>
        </p:nvGraphicFramePr>
        <p:xfrm>
          <a:off x="3200400" y="3009900"/>
          <a:ext cx="12350750" cy="3539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16401" y="9334500"/>
            <a:ext cx="11430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sz="2000" b="1" spc="-5" dirty="0">
                <a:solidFill>
                  <a:srgbClr val="BFBFC8"/>
                </a:solidFill>
                <a:latin typeface="Roboto"/>
                <a:cs typeface="Roboto"/>
              </a:rPr>
              <a:t>1</a:t>
            </a:r>
            <a:r>
              <a:rPr lang="it-IT" sz="2000" b="1" spc="-5" dirty="0">
                <a:solidFill>
                  <a:srgbClr val="BFBFC8"/>
                </a:solidFill>
                <a:latin typeface="Roboto"/>
                <a:cs typeface="Roboto"/>
              </a:rPr>
              <a:t>8</a:t>
            </a:r>
            <a:endParaRPr sz="2000" dirty="0">
              <a:latin typeface="Roboto"/>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p>
          <a:p>
            <a:pPr marL="12700">
              <a:lnSpc>
                <a:spcPts val="4105"/>
              </a:lnSpc>
            </a:pPr>
            <a:r>
              <a:rPr lang="en-US" spc="-10" dirty="0">
                <a:solidFill>
                  <a:srgbClr val="0A081A"/>
                </a:solidFill>
              </a:rPr>
              <a:t>International Seminar</a:t>
            </a:r>
          </a:p>
        </p:txBody>
      </p:sp>
      <p:pic>
        <p:nvPicPr>
          <p:cNvPr id="14" name="Immagine 13" descr="Immagine che contiene testo&#10;&#10;Descrizione generata automaticamente">
            <a:extLst>
              <a:ext uri="{FF2B5EF4-FFF2-40B4-BE49-F238E27FC236}">
                <a16:creationId xmlns:a16="http://schemas.microsoft.com/office/drawing/2014/main" id="{C279CF76-78A2-0285-687A-7C16A6C03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7800"/>
            <a:ext cx="7086600" cy="10039350"/>
          </a:xfrm>
          <a:prstGeom prst="rect">
            <a:avLst/>
          </a:prstGeom>
        </p:spPr>
      </p:pic>
      <p:sp>
        <p:nvSpPr>
          <p:cNvPr id="15" name="CasellaDiTesto 14">
            <a:extLst>
              <a:ext uri="{FF2B5EF4-FFF2-40B4-BE49-F238E27FC236}">
                <a16:creationId xmlns:a16="http://schemas.microsoft.com/office/drawing/2014/main" id="{1106643A-ABA9-F741-18A7-1A5843FAAA5E}"/>
              </a:ext>
            </a:extLst>
          </p:cNvPr>
          <p:cNvSpPr txBox="1"/>
          <p:nvPr/>
        </p:nvSpPr>
        <p:spPr>
          <a:xfrm>
            <a:off x="2203450" y="3448615"/>
            <a:ext cx="2451100" cy="2246769"/>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Seminar on “De-Polarization in Religion and Ethics”, 20 talks, international Speakers from the 5 continents.</a:t>
            </a:r>
            <a:endParaRPr lang="en-US" sz="20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60995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396092"/>
            <a:ext cx="1057665" cy="320601"/>
          </a:xfrm>
          <a:prstGeom prst="rect">
            <a:avLst/>
          </a:prstGeom>
        </p:spPr>
        <p:txBody>
          <a:bodyPr vert="horz" wrap="square" lIns="0" tIns="12700" rIns="0" bIns="0" rtlCol="0">
            <a:spAutoFit/>
          </a:bodyPr>
          <a:lstStyle/>
          <a:p>
            <a:pPr marL="12700" marR="5080">
              <a:lnSpc>
                <a:spcPct val="100000"/>
              </a:lnSpc>
              <a:spcBef>
                <a:spcPts val="100"/>
              </a:spcBef>
            </a:pPr>
            <a:r>
              <a:rPr lang="it-IT" sz="2000" b="1" spc="-10" dirty="0">
                <a:solidFill>
                  <a:srgbClr val="BFBFC8"/>
                </a:solidFill>
                <a:latin typeface="Roboto" panose="02000000000000000000" pitchFamily="2" charset="0"/>
                <a:ea typeface="Roboto" panose="02000000000000000000" pitchFamily="2" charset="0"/>
                <a:cs typeface="Roboto"/>
              </a:rPr>
              <a:t>p</a:t>
            </a:r>
            <a:r>
              <a:rPr sz="2000" b="1" spc="-10" dirty="0">
                <a:solidFill>
                  <a:srgbClr val="BFBFC8"/>
                </a:solidFill>
                <a:latin typeface="Roboto" panose="02000000000000000000" pitchFamily="2" charset="0"/>
                <a:ea typeface="Roboto" panose="02000000000000000000" pitchFamily="2" charset="0"/>
                <a:cs typeface="Roboto"/>
              </a:rPr>
              <a:t>age</a:t>
            </a:r>
            <a:r>
              <a:rPr lang="it-IT" sz="2000" b="1" spc="-10" dirty="0">
                <a:solidFill>
                  <a:srgbClr val="BFBFC8"/>
                </a:solidFill>
                <a:latin typeface="Roboto" panose="02000000000000000000" pitchFamily="2" charset="0"/>
                <a:ea typeface="Roboto" panose="02000000000000000000" pitchFamily="2" charset="0"/>
                <a:cs typeface="Roboto"/>
              </a:rPr>
              <a:t> </a:t>
            </a:r>
            <a:r>
              <a:rPr sz="2000" b="1" spc="-5" dirty="0">
                <a:solidFill>
                  <a:srgbClr val="BFBFC8"/>
                </a:solidFill>
                <a:latin typeface="Roboto" panose="02000000000000000000" pitchFamily="2" charset="0"/>
                <a:ea typeface="Roboto" panose="02000000000000000000" pitchFamily="2" charset="0"/>
                <a:cs typeface="Roboto"/>
              </a:rPr>
              <a:t>1</a:t>
            </a:r>
            <a:r>
              <a:rPr lang="it-IT" sz="2000" b="1" spc="-5" dirty="0">
                <a:solidFill>
                  <a:srgbClr val="BFBFC8"/>
                </a:solidFill>
                <a:latin typeface="Roboto" panose="02000000000000000000" pitchFamily="2" charset="0"/>
                <a:ea typeface="Roboto" panose="02000000000000000000" pitchFamily="2" charset="0"/>
                <a:cs typeface="Roboto"/>
              </a:rPr>
              <a:t>9</a:t>
            </a:r>
            <a:endParaRPr sz="2000" dirty="0">
              <a:latin typeface="Roboto" panose="02000000000000000000" pitchFamily="2" charset="0"/>
              <a:ea typeface="Roboto" panose="02000000000000000000" pitchFamily="2" charset="0"/>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br>
              <a:rPr lang="en-US" spc="-10" dirty="0"/>
            </a:br>
            <a:r>
              <a:rPr lang="en-US" spc="-10" dirty="0">
                <a:solidFill>
                  <a:srgbClr val="0A081A"/>
                </a:solidFill>
                <a:latin typeface="Roboto" panose="02000000000000000000" pitchFamily="2" charset="0"/>
                <a:ea typeface="Roboto" panose="02000000000000000000" pitchFamily="2" charset="0"/>
              </a:rPr>
              <a:t>Key Events, 01</a:t>
            </a:r>
          </a:p>
        </p:txBody>
      </p:sp>
      <p:pic>
        <p:nvPicPr>
          <p:cNvPr id="4" name="Immagine 3" descr="Immagine che contiene testo&#10;&#10;Descrizione generata automaticamente">
            <a:extLst>
              <a:ext uri="{FF2B5EF4-FFF2-40B4-BE49-F238E27FC236}">
                <a16:creationId xmlns:a16="http://schemas.microsoft.com/office/drawing/2014/main" id="{35DB5EC6-21C8-4BA7-4909-8B6CDF6217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7462" y="2281178"/>
            <a:ext cx="6326464" cy="2862322"/>
          </a:xfrm>
          <a:prstGeom prst="rect">
            <a:avLst/>
          </a:prstGeom>
        </p:spPr>
      </p:pic>
      <p:pic>
        <p:nvPicPr>
          <p:cNvPr id="6" name="Immagine 5" descr="Immagine che contiene testo&#10;&#10;Descrizione generata automaticamente">
            <a:extLst>
              <a:ext uri="{FF2B5EF4-FFF2-40B4-BE49-F238E27FC236}">
                <a16:creationId xmlns:a16="http://schemas.microsoft.com/office/drawing/2014/main" id="{1B92F8A5-D624-0B54-FEC0-59EA1655F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736600"/>
            <a:ext cx="5041900" cy="4406900"/>
          </a:xfrm>
          <a:prstGeom prst="rect">
            <a:avLst/>
          </a:prstGeom>
        </p:spPr>
      </p:pic>
      <p:pic>
        <p:nvPicPr>
          <p:cNvPr id="1026" name="Picture 2" descr="Headshot of Robert A. Orsi">
            <a:extLst>
              <a:ext uri="{FF2B5EF4-FFF2-40B4-BE49-F238E27FC236}">
                <a16:creationId xmlns:a16="http://schemas.microsoft.com/office/drawing/2014/main" id="{605EF127-1E8B-72B7-518B-BB9F8C04C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59" y="5934041"/>
            <a:ext cx="3776133" cy="3776133"/>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8DF5C775-153D-8D46-C300-03ADA6D36785}"/>
              </a:ext>
            </a:extLst>
          </p:cNvPr>
          <p:cNvSpPr txBox="1"/>
          <p:nvPr/>
        </p:nvSpPr>
        <p:spPr>
          <a:xfrm>
            <a:off x="4038600" y="6221522"/>
            <a:ext cx="2451100" cy="2862322"/>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Prof. Robert A. </a:t>
            </a:r>
            <a:r>
              <a:rPr lang="en-US" sz="2000" b="1" dirty="0" err="1">
                <a:effectLst/>
                <a:latin typeface="Roboto" panose="02000000000000000000" pitchFamily="2" charset="0"/>
                <a:ea typeface="Roboto" panose="02000000000000000000" pitchFamily="2" charset="0"/>
                <a:cs typeface="Arial" panose="020B0604020202020204" pitchFamily="34" charset="0"/>
              </a:rPr>
              <a:t>Orsi</a:t>
            </a:r>
            <a:endParaRPr lang="en-US" sz="2000" b="1" dirty="0">
              <a:effectLst/>
              <a:latin typeface="Roboto" panose="02000000000000000000" pitchFamily="2" charset="0"/>
              <a:ea typeface="Roboto" panose="02000000000000000000" pitchFamily="2" charset="0"/>
              <a:cs typeface="Arial" panose="020B0604020202020204" pitchFamily="34" charset="0"/>
            </a:endParaRPr>
          </a:p>
          <a:p>
            <a:pPr algn="ctr"/>
            <a:r>
              <a:rPr lang="en-US" sz="2000" b="1" dirty="0">
                <a:latin typeface="Roboto" panose="02000000000000000000" pitchFamily="2" charset="0"/>
                <a:ea typeface="Roboto" panose="02000000000000000000" pitchFamily="2" charset="0"/>
                <a:cs typeface="Arial" panose="020B0604020202020204" pitchFamily="34" charset="0"/>
              </a:rPr>
              <a:t>Grace Craddock Nagle Chair of Catholic Studies at Northwestern University</a:t>
            </a:r>
          </a:p>
          <a:p>
            <a:pPr algn="ctr"/>
            <a:endParaRPr lang="en-US" sz="2000" b="1" dirty="0">
              <a:latin typeface="Roboto" panose="02000000000000000000" pitchFamily="2" charset="0"/>
              <a:ea typeface="Roboto" panose="02000000000000000000" pitchFamily="2" charset="0"/>
              <a:cs typeface="Arial" panose="020B0604020202020204" pitchFamily="34" charset="0"/>
            </a:endParaRPr>
          </a:p>
          <a:p>
            <a:pPr algn="ctr"/>
            <a:r>
              <a:rPr lang="en-US" sz="2000" b="1" dirty="0">
                <a:latin typeface="Roboto" panose="02000000000000000000" pitchFamily="2" charset="0"/>
                <a:ea typeface="Roboto" panose="02000000000000000000" pitchFamily="2" charset="0"/>
                <a:cs typeface="Arial" panose="020B0604020202020204" pitchFamily="34" charset="0"/>
              </a:rPr>
              <a:t>ZORDAN Lecture</a:t>
            </a:r>
          </a:p>
          <a:p>
            <a:pPr algn="ctr"/>
            <a:r>
              <a:rPr lang="en-US" sz="2000" b="1" dirty="0">
                <a:latin typeface="Roboto" panose="02000000000000000000" pitchFamily="2" charset="0"/>
                <a:ea typeface="Roboto" panose="02000000000000000000" pitchFamily="2" charset="0"/>
                <a:cs typeface="Arial" panose="020B0604020202020204" pitchFamily="34" charset="0"/>
              </a:rPr>
              <a:t>24 October 2022</a:t>
            </a:r>
            <a:endParaRPr lang="en-US" sz="2000" dirty="0">
              <a:latin typeface="Roboto" panose="02000000000000000000" pitchFamily="2" charset="0"/>
              <a:ea typeface="Roboto" panose="02000000000000000000" pitchFamily="2" charset="0"/>
              <a:cs typeface="Arial" panose="020B0604020202020204" pitchFamily="34" charset="0"/>
            </a:endParaRPr>
          </a:p>
        </p:txBody>
      </p:sp>
      <p:sp>
        <p:nvSpPr>
          <p:cNvPr id="15" name="CasellaDiTesto 14">
            <a:extLst>
              <a:ext uri="{FF2B5EF4-FFF2-40B4-BE49-F238E27FC236}">
                <a16:creationId xmlns:a16="http://schemas.microsoft.com/office/drawing/2014/main" id="{E3EF38AF-038F-E75A-7E49-E80849E82590}"/>
              </a:ext>
            </a:extLst>
          </p:cNvPr>
          <p:cNvSpPr txBox="1"/>
          <p:nvPr/>
        </p:nvSpPr>
        <p:spPr>
          <a:xfrm>
            <a:off x="334434" y="2281178"/>
            <a:ext cx="2451100" cy="2862322"/>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Panel in the Congress of the European Academic of Religion, </a:t>
            </a:r>
            <a:r>
              <a:rPr lang="en-US" sz="2000" b="1" dirty="0">
                <a:latin typeface="Roboto" panose="02000000000000000000" pitchFamily="2" charset="0"/>
                <a:ea typeface="Roboto" panose="02000000000000000000" pitchFamily="2" charset="0"/>
                <a:cs typeface="Arial" panose="020B0604020202020204" pitchFamily="34" charset="0"/>
              </a:rPr>
              <a:t>“</a:t>
            </a:r>
            <a:r>
              <a:rPr lang="en-US" sz="2000" b="1" dirty="0">
                <a:effectLst/>
                <a:latin typeface="Roboto" panose="02000000000000000000" pitchFamily="2" charset="0"/>
                <a:ea typeface="Roboto" panose="02000000000000000000" pitchFamily="2" charset="0"/>
                <a:cs typeface="Arial" panose="020B0604020202020204" pitchFamily="34" charset="0"/>
              </a:rPr>
              <a:t>De-Polarization in Religion and Ethics”, 21 June 2022</a:t>
            </a:r>
            <a:endParaRPr lang="en-US" sz="2000" dirty="0">
              <a:latin typeface="Roboto" panose="02000000000000000000" pitchFamily="2" charset="0"/>
              <a:ea typeface="Roboto" panose="02000000000000000000" pitchFamily="2" charset="0"/>
              <a:cs typeface="Arial" panose="020B0604020202020204" pitchFamily="34" charset="0"/>
            </a:endParaRPr>
          </a:p>
        </p:txBody>
      </p:sp>
      <p:sp>
        <p:nvSpPr>
          <p:cNvPr id="16" name="CasellaDiTesto 15">
            <a:extLst>
              <a:ext uri="{FF2B5EF4-FFF2-40B4-BE49-F238E27FC236}">
                <a16:creationId xmlns:a16="http://schemas.microsoft.com/office/drawing/2014/main" id="{134EA62C-A726-7302-2912-E14010773C45}"/>
              </a:ext>
            </a:extLst>
          </p:cNvPr>
          <p:cNvSpPr txBox="1"/>
          <p:nvPr/>
        </p:nvSpPr>
        <p:spPr>
          <a:xfrm>
            <a:off x="14887577" y="1068666"/>
            <a:ext cx="2451100" cy="2554545"/>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Panel in the Congress of the International Association for Semiotic Studies, </a:t>
            </a:r>
            <a:r>
              <a:rPr lang="en-US" sz="2000" b="1" dirty="0">
                <a:latin typeface="Roboto" panose="02000000000000000000" pitchFamily="2" charset="0"/>
                <a:ea typeface="Roboto" panose="02000000000000000000" pitchFamily="2" charset="0"/>
                <a:cs typeface="Arial" panose="020B0604020202020204" pitchFamily="34" charset="0"/>
              </a:rPr>
              <a:t>“</a:t>
            </a:r>
            <a:r>
              <a:rPr lang="en-US" sz="2000" b="1" dirty="0">
                <a:effectLst/>
                <a:latin typeface="Roboto" panose="02000000000000000000" pitchFamily="2" charset="0"/>
                <a:ea typeface="Roboto" panose="02000000000000000000" pitchFamily="2" charset="0"/>
                <a:cs typeface="Arial" panose="020B0604020202020204" pitchFamily="34" charset="0"/>
              </a:rPr>
              <a:t>A Whole Lifeworld in a Room”, 31 August 2022</a:t>
            </a:r>
            <a:endParaRPr lang="en-US" sz="20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89647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53"/>
        <p:cNvGrpSpPr/>
        <p:nvPr/>
      </p:nvGrpSpPr>
      <p:grpSpPr>
        <a:xfrm>
          <a:off x="0" y="0"/>
          <a:ext cx="0" cy="0"/>
          <a:chOff x="0" y="0"/>
          <a:chExt cx="0" cy="0"/>
        </a:xfrm>
      </p:grpSpPr>
      <p:sp>
        <p:nvSpPr>
          <p:cNvPr id="29" name="Google Shape;2076;p133">
            <a:extLst>
              <a:ext uri="{FF2B5EF4-FFF2-40B4-BE49-F238E27FC236}">
                <a16:creationId xmlns:a16="http://schemas.microsoft.com/office/drawing/2014/main" id="{5B505A8E-1D64-48C5-AFC3-204025E353CB}"/>
              </a:ext>
            </a:extLst>
          </p:cNvPr>
          <p:cNvSpPr txBox="1">
            <a:spLocks/>
          </p:cNvSpPr>
          <p:nvPr/>
        </p:nvSpPr>
        <p:spPr>
          <a:xfrm>
            <a:off x="4136472" y="152874"/>
            <a:ext cx="9407902" cy="703874"/>
          </a:xfrm>
          <a:prstGeom prst="rect">
            <a:avLst/>
          </a:prstGeom>
          <a:noFill/>
          <a:ln>
            <a:noFill/>
          </a:ln>
        </p:spPr>
        <p:txBody>
          <a:bodyPr spcFirstLastPara="1" wrap="square" lIns="91425" tIns="45701" rIns="91425" bIns="457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500"/>
              <a:buFont typeface="Roboto"/>
              <a:buNone/>
            </a:pPr>
            <a:r>
              <a:rPr lang="en-US" sz="4500" b="1" dirty="0">
                <a:solidFill>
                  <a:schemeClr val="dk1"/>
                </a:solidFill>
                <a:latin typeface="Arial" panose="020B0604020202020204" pitchFamily="34" charset="0"/>
                <a:ea typeface="Roboto"/>
                <a:cs typeface="Arial" panose="020B0604020202020204" pitchFamily="34" charset="0"/>
                <a:sym typeface="Roboto"/>
              </a:rPr>
              <a:t>ISR Executive Plan: Summary</a:t>
            </a:r>
            <a:endParaRPr lang="en-US" sz="4500" b="1" dirty="0">
              <a:solidFill>
                <a:schemeClr val="accent1"/>
              </a:solidFill>
              <a:latin typeface="Arial" panose="020B0604020202020204" pitchFamily="34" charset="0"/>
              <a:ea typeface="Roboto"/>
            </a:endParaRPr>
          </a:p>
        </p:txBody>
      </p:sp>
      <p:grpSp>
        <p:nvGrpSpPr>
          <p:cNvPr id="5" name="Group 4"/>
          <p:cNvGrpSpPr/>
          <p:nvPr/>
        </p:nvGrpSpPr>
        <p:grpSpPr>
          <a:xfrm>
            <a:off x="423173" y="1284874"/>
            <a:ext cx="7120629" cy="3430502"/>
            <a:chOff x="692505" y="1141999"/>
            <a:chExt cx="2890520" cy="1426424"/>
          </a:xfrm>
        </p:grpSpPr>
        <p:sp>
          <p:nvSpPr>
            <p:cNvPr id="8" name="Google Shape;4566;p222"/>
            <p:cNvSpPr txBox="1"/>
            <p:nvPr/>
          </p:nvSpPr>
          <p:spPr>
            <a:xfrm>
              <a:off x="692505" y="1456300"/>
              <a:ext cx="2890520" cy="1112123"/>
            </a:xfrm>
            <a:prstGeom prst="rect">
              <a:avLst/>
            </a:prstGeom>
            <a:noFill/>
            <a:ln>
              <a:noFill/>
            </a:ln>
          </p:spPr>
          <p:txBody>
            <a:bodyPr spcFirstLastPara="1" wrap="square" lIns="137138" tIns="68550" rIns="137138" bIns="68550" anchor="t" anchorCtr="0">
              <a:noAutofit/>
            </a:bodyPr>
            <a:lstStyle/>
            <a:p>
              <a:pPr marL="285750" indent="-285750">
                <a:buFont typeface="Wingdings" panose="05000000000000000000" pitchFamily="2" charset="2"/>
                <a:buChar char="ü"/>
              </a:pPr>
              <a:r>
                <a:rPr lang="en-US" sz="2700" b="1" dirty="0">
                  <a:solidFill>
                    <a:schemeClr val="accent1"/>
                  </a:solidFill>
                  <a:latin typeface="Arial" panose="020B0604020202020204" pitchFamily="34" charset="0"/>
                  <a:ea typeface="Roboto Condensed"/>
                  <a:cs typeface="Arial" panose="020B0604020202020204" pitchFamily="34" charset="0"/>
                  <a:sym typeface="Roboto Condensed"/>
                </a:rPr>
                <a:t>H</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eightening</a:t>
              </a:r>
              <a:r>
                <a:rPr lang="en-US" sz="2400" b="1" dirty="0">
                  <a:solidFill>
                    <a:schemeClr val="accent1"/>
                  </a:solidFill>
                  <a:latin typeface="Arial" panose="020B0604020202020204" pitchFamily="34" charset="0"/>
                  <a:ea typeface="Roboto Condensed"/>
                  <a:cs typeface="Arial" panose="020B0604020202020204" pitchFamily="34" charset="0"/>
                  <a:sym typeface="Roboto Condensed"/>
                </a:rPr>
                <a:t> </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awareness</a:t>
              </a:r>
            </a:p>
            <a:p>
              <a:pPr marL="285750" indent="-285750">
                <a:buFont typeface="Wingdings" panose="05000000000000000000" pitchFamily="2" charset="2"/>
                <a:buChar char="ü"/>
              </a:pPr>
              <a:r>
                <a:rPr lang="en-US" sz="2700" b="1" dirty="0">
                  <a:solidFill>
                    <a:schemeClr val="accent1"/>
                  </a:solidFill>
                  <a:latin typeface="Arial" panose="020B0604020202020204" pitchFamily="34" charset="0"/>
                  <a:ea typeface="Roboto Condensed"/>
                  <a:cs typeface="Arial" panose="020B0604020202020204" pitchFamily="34" charset="0"/>
                  <a:sym typeface="Roboto Condensed"/>
                </a:rPr>
                <a:t>E</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xcelling in research</a:t>
              </a:r>
            </a:p>
            <a:p>
              <a:pPr marL="285750" indent="-285750">
                <a:buFont typeface="Wingdings" panose="05000000000000000000" pitchFamily="2" charset="2"/>
                <a:buChar char="ü"/>
              </a:pPr>
              <a:r>
                <a:rPr lang="en-US" sz="2700" b="1" dirty="0">
                  <a:solidFill>
                    <a:schemeClr val="accent1"/>
                  </a:solidFill>
                  <a:latin typeface="Arial" panose="020B0604020202020204" pitchFamily="34" charset="0"/>
                  <a:ea typeface="Roboto Condensed"/>
                  <a:cs typeface="Arial" panose="020B0604020202020204" pitchFamily="34" charset="0"/>
                  <a:sym typeface="Roboto Condensed"/>
                </a:rPr>
                <a:t>R</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esponding to the social demand of knowledge</a:t>
              </a:r>
            </a:p>
            <a:p>
              <a:pPr marL="285750" indent="-285750">
                <a:buFont typeface="Wingdings" panose="05000000000000000000" pitchFamily="2" charset="2"/>
                <a:buChar char="ü"/>
              </a:pPr>
              <a:r>
                <a:rPr lang="en-US" sz="2700" b="1" dirty="0">
                  <a:solidFill>
                    <a:schemeClr val="accent1"/>
                  </a:solidFill>
                  <a:latin typeface="Arial" panose="020B0604020202020204" pitchFamily="34" charset="0"/>
                  <a:ea typeface="Roboto Condensed"/>
                  <a:cs typeface="Arial" panose="020B0604020202020204" pitchFamily="34" charset="0"/>
                  <a:sym typeface="Roboto Condensed"/>
                </a:rPr>
                <a:t>M</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apping the role of religion and ethics</a:t>
              </a:r>
            </a:p>
            <a:p>
              <a:pPr marL="285750" indent="-285750">
                <a:buFont typeface="Wingdings" panose="05000000000000000000" pitchFamily="2" charset="2"/>
                <a:buChar char="ü"/>
              </a:pPr>
              <a:r>
                <a:rPr lang="en-US" sz="2700" b="1" dirty="0">
                  <a:solidFill>
                    <a:schemeClr val="accent1"/>
                  </a:solidFill>
                  <a:latin typeface="Arial" panose="020B0604020202020204" pitchFamily="34" charset="0"/>
                  <a:ea typeface="Roboto Condensed"/>
                  <a:cs typeface="Arial" panose="020B0604020202020204" pitchFamily="34" charset="0"/>
                  <a:sym typeface="Roboto Condensed"/>
                </a:rPr>
                <a:t>E</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xerting assessable positive impact</a:t>
              </a:r>
            </a:p>
            <a:p>
              <a:pPr marL="285750" indent="-285750">
                <a:buFont typeface="Wingdings" panose="05000000000000000000" pitchFamily="2" charset="2"/>
                <a:buChar char="ü"/>
              </a:pPr>
              <a:r>
                <a:rPr lang="en-US" sz="2700" b="1" dirty="0">
                  <a:solidFill>
                    <a:schemeClr val="accent1"/>
                  </a:solidFill>
                  <a:latin typeface="Arial" panose="020B0604020202020204" pitchFamily="34" charset="0"/>
                  <a:ea typeface="Roboto Condensed"/>
                  <a:cs typeface="Arial" panose="020B0604020202020204" pitchFamily="34" charset="0"/>
                  <a:sym typeface="Roboto Condensed"/>
                </a:rPr>
                <a:t>S</a:t>
              </a:r>
              <a:r>
                <a:rPr lang="en-US" sz="2400" dirty="0">
                  <a:solidFill>
                    <a:schemeClr val="accent1"/>
                  </a:solidFill>
                  <a:latin typeface="Arial" panose="020B0604020202020204" pitchFamily="34" charset="0"/>
                  <a:ea typeface="Roboto Condensed"/>
                  <a:cs typeface="Arial" panose="020B0604020202020204" pitchFamily="34" charset="0"/>
                  <a:sym typeface="Roboto Condensed"/>
                </a:rPr>
                <a:t>ecuring long-term sustainability</a:t>
              </a:r>
              <a:endParaRPr sz="2400" dirty="0">
                <a:solidFill>
                  <a:schemeClr val="accent1"/>
                </a:solidFill>
                <a:latin typeface="Arial" panose="020B0604020202020204" pitchFamily="34" charset="0"/>
                <a:ea typeface="Roboto Condensed"/>
                <a:cs typeface="Arial" panose="020B0604020202020204" pitchFamily="34" charset="0"/>
                <a:sym typeface="Roboto Condensed"/>
              </a:endParaRPr>
            </a:p>
          </p:txBody>
        </p:sp>
        <p:sp>
          <p:nvSpPr>
            <p:cNvPr id="11" name="Google Shape;2076;p133">
              <a:extLst>
                <a:ext uri="{FF2B5EF4-FFF2-40B4-BE49-F238E27FC236}">
                  <a16:creationId xmlns:a16="http://schemas.microsoft.com/office/drawing/2014/main" id="{5B505A8E-1D64-48C5-AFC3-204025E353CB}"/>
                </a:ext>
              </a:extLst>
            </p:cNvPr>
            <p:cNvSpPr txBox="1">
              <a:spLocks/>
            </p:cNvSpPr>
            <p:nvPr/>
          </p:nvSpPr>
          <p:spPr>
            <a:xfrm>
              <a:off x="692505" y="1141999"/>
              <a:ext cx="2255788" cy="402408"/>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Objectives: </a:t>
              </a:r>
              <a:r>
                <a:rPr lang="en-US" sz="3600" b="1" dirty="0">
                  <a:solidFill>
                    <a:schemeClr val="accent1"/>
                  </a:solidFill>
                  <a:latin typeface="Arial" panose="020B0604020202020204" pitchFamily="34" charset="0"/>
                  <a:ea typeface="Roboto"/>
                  <a:cs typeface="Arial" panose="020B0604020202020204" pitchFamily="34" charset="0"/>
                  <a:sym typeface="Roboto"/>
                </a:rPr>
                <a:t>HERMES</a:t>
              </a:r>
              <a:endParaRPr lang="en-US" sz="4200" b="1" dirty="0">
                <a:solidFill>
                  <a:schemeClr val="accent1"/>
                </a:solidFill>
                <a:latin typeface="Arial" panose="020B0604020202020204" pitchFamily="34" charset="0"/>
                <a:ea typeface="Roboto"/>
              </a:endParaRPr>
            </a:p>
          </p:txBody>
        </p:sp>
      </p:grpSp>
      <p:pic>
        <p:nvPicPr>
          <p:cNvPr id="6" name="Immagine 5">
            <a:extLst>
              <a:ext uri="{FF2B5EF4-FFF2-40B4-BE49-F238E27FC236}">
                <a16:creationId xmlns:a16="http://schemas.microsoft.com/office/drawing/2014/main" id="{A0BED34D-0CC7-EEAE-0245-561172887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632" y="5143501"/>
            <a:ext cx="6523140" cy="5008289"/>
          </a:xfrm>
          <a:prstGeom prst="rect">
            <a:avLst/>
          </a:prstGeom>
        </p:spPr>
      </p:pic>
      <p:sp>
        <p:nvSpPr>
          <p:cNvPr id="22" name="Google Shape;2076;p133">
            <a:extLst>
              <a:ext uri="{FF2B5EF4-FFF2-40B4-BE49-F238E27FC236}">
                <a16:creationId xmlns:a16="http://schemas.microsoft.com/office/drawing/2014/main" id="{9EB5FA25-F693-C01B-9626-C143253B69F4}"/>
              </a:ext>
            </a:extLst>
          </p:cNvPr>
          <p:cNvSpPr txBox="1">
            <a:spLocks/>
          </p:cNvSpPr>
          <p:nvPr/>
        </p:nvSpPr>
        <p:spPr>
          <a:xfrm>
            <a:off x="423173" y="5143502"/>
            <a:ext cx="7426599" cy="661554"/>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Strategy: </a:t>
            </a:r>
            <a:r>
              <a:rPr lang="en-US" sz="3600" b="1" dirty="0">
                <a:solidFill>
                  <a:schemeClr val="accent1"/>
                </a:solidFill>
                <a:latin typeface="Arial" panose="020B0604020202020204" pitchFamily="34" charset="0"/>
                <a:ea typeface="Roboto"/>
                <a:cs typeface="Arial" panose="020B0604020202020204" pitchFamily="34" charset="0"/>
                <a:sym typeface="Roboto"/>
              </a:rPr>
              <a:t>3 Axes</a:t>
            </a:r>
            <a:endParaRPr lang="en-US" sz="4200" b="1" dirty="0">
              <a:solidFill>
                <a:schemeClr val="accent1"/>
              </a:solidFill>
              <a:latin typeface="Arial" panose="020B0604020202020204" pitchFamily="34" charset="0"/>
              <a:ea typeface="Roboto"/>
            </a:endParaRPr>
          </a:p>
        </p:txBody>
      </p:sp>
      <p:sp>
        <p:nvSpPr>
          <p:cNvPr id="25" name="Google Shape;2076;p133">
            <a:extLst>
              <a:ext uri="{FF2B5EF4-FFF2-40B4-BE49-F238E27FC236}">
                <a16:creationId xmlns:a16="http://schemas.microsoft.com/office/drawing/2014/main" id="{0167CCD4-2F83-9523-3EE1-965E76EDBA56}"/>
              </a:ext>
            </a:extLst>
          </p:cNvPr>
          <p:cNvSpPr txBox="1">
            <a:spLocks/>
          </p:cNvSpPr>
          <p:nvPr/>
        </p:nvSpPr>
        <p:spPr>
          <a:xfrm>
            <a:off x="10164483" y="1284874"/>
            <a:ext cx="6519672" cy="967778"/>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Competences: </a:t>
            </a:r>
            <a:r>
              <a:rPr lang="en-US" sz="3600" b="1" dirty="0">
                <a:solidFill>
                  <a:schemeClr val="accent1"/>
                </a:solidFill>
                <a:latin typeface="Arial" panose="020B0604020202020204" pitchFamily="34" charset="0"/>
                <a:ea typeface="Roboto"/>
                <a:cs typeface="Arial" panose="020B0604020202020204" pitchFamily="34" charset="0"/>
                <a:sym typeface="Roboto"/>
              </a:rPr>
              <a:t>8 domains</a:t>
            </a:r>
            <a:endParaRPr lang="en-US" sz="4200" b="1" dirty="0">
              <a:solidFill>
                <a:schemeClr val="accent1"/>
              </a:solidFill>
              <a:latin typeface="Arial" panose="020B0604020202020204" pitchFamily="34" charset="0"/>
              <a:ea typeface="Roboto"/>
            </a:endParaRPr>
          </a:p>
        </p:txBody>
      </p:sp>
      <p:sp>
        <p:nvSpPr>
          <p:cNvPr id="12" name="object 2">
            <a:extLst>
              <a:ext uri="{FF2B5EF4-FFF2-40B4-BE49-F238E27FC236}">
                <a16:creationId xmlns:a16="http://schemas.microsoft.com/office/drawing/2014/main" id="{0103B395-C6BD-41FF-9E47-84D4870DF1BC}"/>
              </a:ext>
            </a:extLst>
          </p:cNvPr>
          <p:cNvSpPr txBox="1"/>
          <p:nvPr/>
        </p:nvSpPr>
        <p:spPr>
          <a:xfrm>
            <a:off x="17055630" y="9772567"/>
            <a:ext cx="10576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sz="2000" b="1" dirty="0">
                <a:solidFill>
                  <a:srgbClr val="BFBFC8"/>
                </a:solidFill>
                <a:latin typeface="Roboto"/>
                <a:cs typeface="Roboto"/>
              </a:rPr>
              <a:t>2</a:t>
            </a:r>
            <a:endParaRPr sz="2000" dirty="0">
              <a:latin typeface="Roboto"/>
              <a:cs typeface="Roboto"/>
            </a:endParaRPr>
          </a:p>
        </p:txBody>
      </p:sp>
      <p:pic>
        <p:nvPicPr>
          <p:cNvPr id="2" name="Immagine 1">
            <a:extLst>
              <a:ext uri="{FF2B5EF4-FFF2-40B4-BE49-F238E27FC236}">
                <a16:creationId xmlns:a16="http://schemas.microsoft.com/office/drawing/2014/main" id="{912EEF79-97F8-4EC4-B5C7-555F4843F1CD}"/>
              </a:ext>
            </a:extLst>
          </p:cNvPr>
          <p:cNvPicPr>
            <a:picLocks noChangeAspect="1"/>
          </p:cNvPicPr>
          <p:nvPr/>
        </p:nvPicPr>
        <p:blipFill>
          <a:blip r:embed="rId4"/>
          <a:stretch>
            <a:fillRect/>
          </a:stretch>
        </p:blipFill>
        <p:spPr>
          <a:xfrm flipV="1">
            <a:off x="16684155" y="9578738"/>
            <a:ext cx="352425" cy="708261"/>
          </a:xfrm>
          <a:prstGeom prst="rect">
            <a:avLst/>
          </a:prstGeom>
        </p:spPr>
      </p:pic>
      <p:pic>
        <p:nvPicPr>
          <p:cNvPr id="3" name="Immagine 2">
            <a:extLst>
              <a:ext uri="{FF2B5EF4-FFF2-40B4-BE49-F238E27FC236}">
                <a16:creationId xmlns:a16="http://schemas.microsoft.com/office/drawing/2014/main" id="{621D477E-1304-4445-AB43-8F90CBE30C20}"/>
              </a:ext>
            </a:extLst>
          </p:cNvPr>
          <p:cNvPicPr>
            <a:picLocks noChangeAspect="1"/>
          </p:cNvPicPr>
          <p:nvPr/>
        </p:nvPicPr>
        <p:blipFill>
          <a:blip r:embed="rId5"/>
          <a:stretch>
            <a:fillRect/>
          </a:stretch>
        </p:blipFill>
        <p:spPr>
          <a:xfrm>
            <a:off x="351937" y="9390098"/>
            <a:ext cx="1045932" cy="739230"/>
          </a:xfrm>
          <a:prstGeom prst="rect">
            <a:avLst/>
          </a:prstGeom>
        </p:spPr>
      </p:pic>
      <p:pic>
        <p:nvPicPr>
          <p:cNvPr id="7" name="Immagine 6">
            <a:extLst>
              <a:ext uri="{FF2B5EF4-FFF2-40B4-BE49-F238E27FC236}">
                <a16:creationId xmlns:a16="http://schemas.microsoft.com/office/drawing/2014/main" id="{075F102F-392C-7F1C-7AE9-16721C9679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706" y="2252652"/>
            <a:ext cx="9760121" cy="6291717"/>
          </a:xfrm>
          <a:prstGeom prst="rect">
            <a:avLst/>
          </a:prstGeom>
        </p:spPr>
      </p:pic>
    </p:spTree>
    <p:extLst>
      <p:ext uri="{BB962C8B-B14F-4D97-AF65-F5344CB8AC3E}">
        <p14:creationId xmlns:p14="http://schemas.microsoft.com/office/powerpoint/2010/main" val="2002963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410700"/>
            <a:ext cx="11430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panose="02000000000000000000" pitchFamily="2" charset="0"/>
                <a:ea typeface="Roboto" panose="02000000000000000000" pitchFamily="2" charset="0"/>
                <a:cs typeface="Roboto"/>
              </a:rPr>
              <a:t>page </a:t>
            </a:r>
            <a:r>
              <a:rPr lang="it-IT" sz="2000" b="1" spc="-5" dirty="0">
                <a:solidFill>
                  <a:srgbClr val="BFBFC8"/>
                </a:solidFill>
                <a:latin typeface="Roboto" panose="02000000000000000000" pitchFamily="2" charset="0"/>
                <a:ea typeface="Roboto" panose="02000000000000000000" pitchFamily="2" charset="0"/>
                <a:cs typeface="Roboto"/>
              </a:rPr>
              <a:t>20</a:t>
            </a:r>
            <a:endParaRPr sz="2000" dirty="0">
              <a:latin typeface="Roboto" panose="02000000000000000000" pitchFamily="2" charset="0"/>
              <a:ea typeface="Roboto" panose="02000000000000000000" pitchFamily="2" charset="0"/>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br>
              <a:rPr lang="en-US" spc="-10" dirty="0"/>
            </a:br>
            <a:r>
              <a:rPr lang="en-US" spc="-10" dirty="0">
                <a:solidFill>
                  <a:srgbClr val="0A081A"/>
                </a:solidFill>
                <a:latin typeface="Roboto" panose="02000000000000000000" pitchFamily="2" charset="0"/>
                <a:ea typeface="Roboto" panose="02000000000000000000" pitchFamily="2" charset="0"/>
              </a:rPr>
              <a:t>Key Events, 02</a:t>
            </a:r>
          </a:p>
        </p:txBody>
      </p:sp>
      <p:pic>
        <p:nvPicPr>
          <p:cNvPr id="4" name="Immagine 3">
            <a:extLst>
              <a:ext uri="{FF2B5EF4-FFF2-40B4-BE49-F238E27FC236}">
                <a16:creationId xmlns:a16="http://schemas.microsoft.com/office/drawing/2014/main" id="{FAF7639E-E12E-83E7-7CCA-97D0E5262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2948" y="808567"/>
            <a:ext cx="6062103" cy="8572500"/>
          </a:xfrm>
          <a:prstGeom prst="rect">
            <a:avLst/>
          </a:prstGeom>
        </p:spPr>
      </p:pic>
    </p:spTree>
    <p:extLst>
      <p:ext uri="{BB962C8B-B14F-4D97-AF65-F5344CB8AC3E}">
        <p14:creationId xmlns:p14="http://schemas.microsoft.com/office/powerpoint/2010/main" val="1695878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353067"/>
            <a:ext cx="10576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21</a:t>
            </a:r>
            <a:endParaRPr sz="2000" dirty="0">
              <a:latin typeface="Roboto"/>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br>
              <a:rPr lang="en-US" spc="-10" dirty="0"/>
            </a:br>
            <a:r>
              <a:rPr lang="en-US" spc="-10" dirty="0">
                <a:solidFill>
                  <a:srgbClr val="0A081A"/>
                </a:solidFill>
              </a:rPr>
              <a:t>Key Publications</a:t>
            </a:r>
          </a:p>
        </p:txBody>
      </p:sp>
      <p:pic>
        <p:nvPicPr>
          <p:cNvPr id="2050" name="Picture 2">
            <a:extLst>
              <a:ext uri="{FF2B5EF4-FFF2-40B4-BE49-F238E27FC236}">
                <a16:creationId xmlns:a16="http://schemas.microsoft.com/office/drawing/2014/main" id="{6CFD2E58-8D66-94CC-75B1-92F2068D4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11223"/>
            <a:ext cx="3708400" cy="5321554"/>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6AE370A8-DE43-86F1-AE22-6CE72DCA9B93}"/>
              </a:ext>
            </a:extLst>
          </p:cNvPr>
          <p:cNvSpPr txBox="1"/>
          <p:nvPr/>
        </p:nvSpPr>
        <p:spPr>
          <a:xfrm>
            <a:off x="349250" y="4218057"/>
            <a:ext cx="2451100" cy="707886"/>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October 2022 Issue of the </a:t>
            </a:r>
            <a:r>
              <a:rPr lang="en-US" sz="2000" b="1" i="1" dirty="0" err="1">
                <a:effectLst/>
                <a:latin typeface="Roboto" panose="02000000000000000000" pitchFamily="2" charset="0"/>
                <a:ea typeface="Roboto" panose="02000000000000000000" pitchFamily="2" charset="0"/>
                <a:cs typeface="Arial" panose="020B0604020202020204" pitchFamily="34" charset="0"/>
              </a:rPr>
              <a:t>Annali</a:t>
            </a:r>
            <a:endParaRPr lang="en-US" sz="2000" i="1" dirty="0">
              <a:latin typeface="Roboto" panose="02000000000000000000" pitchFamily="2" charset="0"/>
              <a:ea typeface="Roboto" panose="02000000000000000000" pitchFamily="2" charset="0"/>
              <a:cs typeface="Arial" panose="020B0604020202020204" pitchFamily="34" charset="0"/>
            </a:endParaRPr>
          </a:p>
        </p:txBody>
      </p:sp>
      <p:sp>
        <p:nvSpPr>
          <p:cNvPr id="13" name="CasellaDiTesto 12">
            <a:extLst>
              <a:ext uri="{FF2B5EF4-FFF2-40B4-BE49-F238E27FC236}">
                <a16:creationId xmlns:a16="http://schemas.microsoft.com/office/drawing/2014/main" id="{17C4B7C5-37AC-FCD3-8AB5-5FFA1EDD9E31}"/>
              </a:ext>
            </a:extLst>
          </p:cNvPr>
          <p:cNvSpPr txBox="1"/>
          <p:nvPr/>
        </p:nvSpPr>
        <p:spPr>
          <a:xfrm>
            <a:off x="15223067" y="613332"/>
            <a:ext cx="2451100" cy="2246769"/>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New book series with </a:t>
            </a:r>
            <a:r>
              <a:rPr lang="en-US" sz="2000" b="1" dirty="0" err="1">
                <a:effectLst/>
                <a:latin typeface="Roboto" panose="02000000000000000000" pitchFamily="2" charset="0"/>
                <a:ea typeface="Roboto" panose="02000000000000000000" pitchFamily="2" charset="0"/>
                <a:cs typeface="Arial" panose="020B0604020202020204" pitchFamily="34" charset="0"/>
              </a:rPr>
              <a:t>Artigianelli</a:t>
            </a:r>
            <a:r>
              <a:rPr lang="en-US" sz="2000" b="1" dirty="0">
                <a:effectLst/>
                <a:latin typeface="Roboto" panose="02000000000000000000" pitchFamily="2" charset="0"/>
                <a:ea typeface="Roboto" panose="02000000000000000000" pitchFamily="2" charset="0"/>
                <a:cs typeface="Arial" panose="020B0604020202020204" pitchFamily="34" charset="0"/>
              </a:rPr>
              <a:t> for content dissemination</a:t>
            </a:r>
          </a:p>
          <a:p>
            <a:pPr algn="ctr"/>
            <a:r>
              <a:rPr lang="en-US" sz="2000" b="1" dirty="0">
                <a:latin typeface="Roboto" panose="02000000000000000000" pitchFamily="2" charset="0"/>
                <a:ea typeface="Roboto" panose="02000000000000000000" pitchFamily="2" charset="0"/>
                <a:cs typeface="Arial" panose="020B0604020202020204" pitchFamily="34" charset="0"/>
              </a:rPr>
              <a:t>and for recomposing the </a:t>
            </a:r>
            <a:r>
              <a:rPr lang="en-US" sz="2000" b="1" dirty="0" err="1">
                <a:latin typeface="Roboto" panose="02000000000000000000" pitchFamily="2" charset="0"/>
                <a:ea typeface="Roboto" panose="02000000000000000000" pitchFamily="2" charset="0"/>
                <a:cs typeface="Arial" panose="020B0604020202020204" pitchFamily="34" charset="0"/>
              </a:rPr>
              <a:t>Zordan</a:t>
            </a:r>
            <a:r>
              <a:rPr lang="en-US" sz="2000" b="1" dirty="0">
                <a:latin typeface="Roboto" panose="02000000000000000000" pitchFamily="2" charset="0"/>
                <a:ea typeface="Roboto" panose="02000000000000000000" pitchFamily="2" charset="0"/>
                <a:cs typeface="Arial" panose="020B0604020202020204" pitchFamily="34" charset="0"/>
              </a:rPr>
              <a:t> Lectures</a:t>
            </a:r>
            <a:endParaRPr lang="en-US" sz="2000" dirty="0">
              <a:latin typeface="Roboto" panose="02000000000000000000" pitchFamily="2" charset="0"/>
              <a:ea typeface="Roboto" panose="02000000000000000000" pitchFamily="2" charset="0"/>
              <a:cs typeface="Arial" panose="020B0604020202020204" pitchFamily="34" charset="0"/>
            </a:endParaRPr>
          </a:p>
        </p:txBody>
      </p:sp>
      <p:sp>
        <p:nvSpPr>
          <p:cNvPr id="15" name="CasellaDiTesto 14">
            <a:extLst>
              <a:ext uri="{FF2B5EF4-FFF2-40B4-BE49-F238E27FC236}">
                <a16:creationId xmlns:a16="http://schemas.microsoft.com/office/drawing/2014/main" id="{A9953485-E8B6-1624-4D10-D4D3E4A741D3}"/>
              </a:ext>
            </a:extLst>
          </p:cNvPr>
          <p:cNvSpPr txBox="1"/>
          <p:nvPr/>
        </p:nvSpPr>
        <p:spPr>
          <a:xfrm>
            <a:off x="14237744" y="6571057"/>
            <a:ext cx="2451100" cy="1938992"/>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New peer-reviewed series of book for publishing a selection of the 2022 seminars papers.</a:t>
            </a:r>
            <a:endParaRPr lang="en-US" sz="2000" i="1" dirty="0">
              <a:latin typeface="Roboto" panose="02000000000000000000" pitchFamily="2" charset="0"/>
              <a:ea typeface="Roboto" panose="02000000000000000000" pitchFamily="2" charset="0"/>
              <a:cs typeface="Arial" panose="020B0604020202020204" pitchFamily="34" charset="0"/>
            </a:endParaRPr>
          </a:p>
        </p:txBody>
      </p:sp>
      <p:pic>
        <p:nvPicPr>
          <p:cNvPr id="1026" name="Picture 2" descr="Springer logo | WLF5">
            <a:extLst>
              <a:ext uri="{FF2B5EF4-FFF2-40B4-BE49-F238E27FC236}">
                <a16:creationId xmlns:a16="http://schemas.microsoft.com/office/drawing/2014/main" id="{E6EE06E8-243E-D0DC-BCD2-8D202114E9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6297648"/>
            <a:ext cx="4456656" cy="334249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testo&#10;&#10;Descrizione generata automaticamente">
            <a:extLst>
              <a:ext uri="{FF2B5EF4-FFF2-40B4-BE49-F238E27FC236}">
                <a16:creationId xmlns:a16="http://schemas.microsoft.com/office/drawing/2014/main" id="{40198999-E054-E6CD-7893-D971A0854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5253" y="613332"/>
            <a:ext cx="6640297" cy="3627507"/>
          </a:xfrm>
          <a:prstGeom prst="rect">
            <a:avLst/>
          </a:prstGeom>
        </p:spPr>
      </p:pic>
    </p:spTree>
    <p:extLst>
      <p:ext uri="{BB962C8B-B14F-4D97-AF65-F5344CB8AC3E}">
        <p14:creationId xmlns:p14="http://schemas.microsoft.com/office/powerpoint/2010/main" val="265858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52658" y="9410700"/>
            <a:ext cx="997979"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22</a:t>
            </a:r>
            <a:endParaRPr sz="2000" dirty="0">
              <a:latin typeface="Roboto"/>
              <a:cs typeface="Roboto"/>
            </a:endParaRPr>
          </a:p>
        </p:txBody>
      </p:sp>
      <p:sp>
        <p:nvSpPr>
          <p:cNvPr id="12" name="object 12"/>
          <p:cNvSpPr txBox="1">
            <a:spLocks noGrp="1"/>
          </p:cNvSpPr>
          <p:nvPr>
            <p:ph type="title"/>
          </p:nvPr>
        </p:nvSpPr>
        <p:spPr>
          <a:xfrm>
            <a:off x="949323" y="534631"/>
            <a:ext cx="4844415" cy="1064394"/>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br>
              <a:rPr lang="en-US" spc="-10" dirty="0"/>
            </a:br>
            <a:r>
              <a:rPr lang="en-US" spc="-10" dirty="0">
                <a:solidFill>
                  <a:srgbClr val="0A081A"/>
                </a:solidFill>
              </a:rPr>
              <a:t>Key Dissemination</a:t>
            </a:r>
          </a:p>
        </p:txBody>
      </p:sp>
      <p:sp>
        <p:nvSpPr>
          <p:cNvPr id="11" name="CasellaDiTesto 10">
            <a:extLst>
              <a:ext uri="{FF2B5EF4-FFF2-40B4-BE49-F238E27FC236}">
                <a16:creationId xmlns:a16="http://schemas.microsoft.com/office/drawing/2014/main" id="{6AE370A8-DE43-86F1-AE22-6CE72DCA9B93}"/>
              </a:ext>
            </a:extLst>
          </p:cNvPr>
          <p:cNvSpPr txBox="1"/>
          <p:nvPr/>
        </p:nvSpPr>
        <p:spPr>
          <a:xfrm>
            <a:off x="349250" y="4371945"/>
            <a:ext cx="2451100" cy="707886"/>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Qualified</a:t>
            </a:r>
          </a:p>
          <a:p>
            <a:pPr algn="ctr"/>
            <a:r>
              <a:rPr lang="en-US" sz="2000" b="1" dirty="0">
                <a:effectLst/>
                <a:latin typeface="Roboto" panose="02000000000000000000" pitchFamily="2" charset="0"/>
                <a:ea typeface="Roboto" panose="02000000000000000000" pitchFamily="2" charset="0"/>
                <a:cs typeface="Arial" panose="020B0604020202020204" pitchFamily="34" charset="0"/>
              </a:rPr>
              <a:t>Social Networks</a:t>
            </a:r>
            <a:endParaRPr lang="en-US" sz="2000" i="1" dirty="0">
              <a:latin typeface="Roboto" panose="02000000000000000000" pitchFamily="2" charset="0"/>
              <a:ea typeface="Roboto" panose="02000000000000000000" pitchFamily="2" charset="0"/>
              <a:cs typeface="Arial" panose="020B0604020202020204" pitchFamily="34" charset="0"/>
            </a:endParaRPr>
          </a:p>
        </p:txBody>
      </p:sp>
      <p:pic>
        <p:nvPicPr>
          <p:cNvPr id="4" name="Immagine 3" descr="Immagine che contiene testo&#10;&#10;Descrizione generata automaticamente">
            <a:extLst>
              <a:ext uri="{FF2B5EF4-FFF2-40B4-BE49-F238E27FC236}">
                <a16:creationId xmlns:a16="http://schemas.microsoft.com/office/drawing/2014/main" id="{8DB4FB7A-225E-C54D-3FE8-C38CED8DA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49" y="2044699"/>
            <a:ext cx="8197849" cy="5814753"/>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93EB19FD-0C6B-4B48-0BF7-C259168F6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4264" y="876300"/>
            <a:ext cx="3810000" cy="3695700"/>
          </a:xfrm>
          <a:prstGeom prst="rect">
            <a:avLst/>
          </a:prstGeom>
        </p:spPr>
      </p:pic>
      <p:pic>
        <p:nvPicPr>
          <p:cNvPr id="10" name="Immagine 9" descr="Immagine che contiene pianta&#10;&#10;Descrizione generata automaticamente">
            <a:extLst>
              <a:ext uri="{FF2B5EF4-FFF2-40B4-BE49-F238E27FC236}">
                <a16:creationId xmlns:a16="http://schemas.microsoft.com/office/drawing/2014/main" id="{18DC4516-7CAD-9AEC-1086-FBF7C21002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7571" y="4725888"/>
            <a:ext cx="6574491" cy="3177769"/>
          </a:xfrm>
          <a:prstGeom prst="rect">
            <a:avLst/>
          </a:prstGeom>
        </p:spPr>
      </p:pic>
      <p:sp>
        <p:nvSpPr>
          <p:cNvPr id="16" name="CasellaDiTesto 15">
            <a:extLst>
              <a:ext uri="{FF2B5EF4-FFF2-40B4-BE49-F238E27FC236}">
                <a16:creationId xmlns:a16="http://schemas.microsoft.com/office/drawing/2014/main" id="{B634AE93-258E-1BD0-5517-0725632F36CF}"/>
              </a:ext>
            </a:extLst>
          </p:cNvPr>
          <p:cNvSpPr txBox="1"/>
          <p:nvPr/>
        </p:nvSpPr>
        <p:spPr>
          <a:xfrm>
            <a:off x="13409266" y="8306990"/>
            <a:ext cx="2451100" cy="400110"/>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Videos</a:t>
            </a:r>
            <a:endParaRPr lang="en-US" sz="2000" i="1" dirty="0">
              <a:latin typeface="Roboto" panose="02000000000000000000" pitchFamily="2" charset="0"/>
              <a:ea typeface="Roboto" panose="02000000000000000000" pitchFamily="2" charset="0"/>
              <a:cs typeface="Arial" panose="020B0604020202020204" pitchFamily="34" charset="0"/>
            </a:endParaRPr>
          </a:p>
        </p:txBody>
      </p:sp>
      <p:sp>
        <p:nvSpPr>
          <p:cNvPr id="17" name="CasellaDiTesto 16">
            <a:extLst>
              <a:ext uri="{FF2B5EF4-FFF2-40B4-BE49-F238E27FC236}">
                <a16:creationId xmlns:a16="http://schemas.microsoft.com/office/drawing/2014/main" id="{B4C5E5FC-3985-9005-4365-0CE4B5C7FE79}"/>
              </a:ext>
            </a:extLst>
          </p:cNvPr>
          <p:cNvSpPr txBox="1"/>
          <p:nvPr/>
        </p:nvSpPr>
        <p:spPr>
          <a:xfrm>
            <a:off x="15624814" y="2183288"/>
            <a:ext cx="2451100" cy="400110"/>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Podcasts</a:t>
            </a:r>
            <a:endParaRPr lang="en-US" sz="2000" i="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32339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410700"/>
            <a:ext cx="9814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10" dirty="0">
                <a:solidFill>
                  <a:srgbClr val="BFBFC8"/>
                </a:solidFill>
                <a:latin typeface="Roboto"/>
                <a:cs typeface="Roboto"/>
              </a:rPr>
              <a:t>2</a:t>
            </a:r>
            <a:r>
              <a:rPr lang="it-IT" sz="2000" b="1" spc="-5" dirty="0">
                <a:solidFill>
                  <a:srgbClr val="BFBFC8"/>
                </a:solidFill>
                <a:latin typeface="Roboto"/>
                <a:cs typeface="Roboto"/>
              </a:rPr>
              <a:t>3</a:t>
            </a:r>
            <a:endParaRPr sz="2000" dirty="0">
              <a:latin typeface="Roboto"/>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br>
              <a:rPr lang="en-US" spc="-10" dirty="0"/>
            </a:br>
            <a:r>
              <a:rPr lang="en-US" spc="-10" dirty="0">
                <a:solidFill>
                  <a:srgbClr val="0A081A"/>
                </a:solidFill>
              </a:rPr>
              <a:t>Key Partners</a:t>
            </a:r>
          </a:p>
        </p:txBody>
      </p:sp>
      <p:sp>
        <p:nvSpPr>
          <p:cNvPr id="16" name="CasellaDiTesto 15">
            <a:extLst>
              <a:ext uri="{FF2B5EF4-FFF2-40B4-BE49-F238E27FC236}">
                <a16:creationId xmlns:a16="http://schemas.microsoft.com/office/drawing/2014/main" id="{B634AE93-258E-1BD0-5517-0725632F36CF}"/>
              </a:ext>
            </a:extLst>
          </p:cNvPr>
          <p:cNvSpPr txBox="1"/>
          <p:nvPr/>
        </p:nvSpPr>
        <p:spPr>
          <a:xfrm>
            <a:off x="9184689" y="3951992"/>
            <a:ext cx="2451100" cy="400110"/>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University of Turin</a:t>
            </a:r>
            <a:endParaRPr lang="en-US" sz="2000" i="1" dirty="0">
              <a:latin typeface="Roboto" panose="02000000000000000000" pitchFamily="2" charset="0"/>
              <a:ea typeface="Roboto" panose="02000000000000000000" pitchFamily="2" charset="0"/>
              <a:cs typeface="Arial" panose="020B0604020202020204" pitchFamily="34" charset="0"/>
            </a:endParaRPr>
          </a:p>
        </p:txBody>
      </p:sp>
      <p:sp>
        <p:nvSpPr>
          <p:cNvPr id="17" name="CasellaDiTesto 16">
            <a:extLst>
              <a:ext uri="{FF2B5EF4-FFF2-40B4-BE49-F238E27FC236}">
                <a16:creationId xmlns:a16="http://schemas.microsoft.com/office/drawing/2014/main" id="{B4C5E5FC-3985-9005-4365-0CE4B5C7FE79}"/>
              </a:ext>
            </a:extLst>
          </p:cNvPr>
          <p:cNvSpPr txBox="1"/>
          <p:nvPr/>
        </p:nvSpPr>
        <p:spPr>
          <a:xfrm>
            <a:off x="9061139" y="7735490"/>
            <a:ext cx="2451100" cy="400110"/>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UC Berkeley - GTU</a:t>
            </a:r>
            <a:endParaRPr lang="en-US" sz="2000" i="1" dirty="0">
              <a:latin typeface="Roboto" panose="02000000000000000000" pitchFamily="2" charset="0"/>
              <a:ea typeface="Roboto" panose="02000000000000000000" pitchFamily="2" charset="0"/>
              <a:cs typeface="Arial" panose="020B0604020202020204" pitchFamily="34" charset="0"/>
            </a:endParaRPr>
          </a:p>
        </p:txBody>
      </p:sp>
      <p:pic>
        <p:nvPicPr>
          <p:cNvPr id="5122" name="Picture 2" descr="University of California, Berkeley - Wikipedia">
            <a:extLst>
              <a:ext uri="{FF2B5EF4-FFF2-40B4-BE49-F238E27FC236}">
                <a16:creationId xmlns:a16="http://schemas.microsoft.com/office/drawing/2014/main" id="{0736F7E1-E466-781E-C36F-DEFE477582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0261" y="5282733"/>
            <a:ext cx="1560949" cy="15609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BE0AD9A-E6B6-96E3-3C4B-D4BBB9E49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277" y="5282733"/>
            <a:ext cx="4472457" cy="15609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niversity of Turin - Wikipedia">
            <a:extLst>
              <a:ext uri="{FF2B5EF4-FFF2-40B4-BE49-F238E27FC236}">
                <a16:creationId xmlns:a16="http://schemas.microsoft.com/office/drawing/2014/main" id="{41DC9A43-923C-3888-2B7D-F35310362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239" y="1440874"/>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University of Trento - Wikipedia">
            <a:extLst>
              <a:ext uri="{FF2B5EF4-FFF2-40B4-BE49-F238E27FC236}">
                <a16:creationId xmlns:a16="http://schemas.microsoft.com/office/drawing/2014/main" id="{C38528C5-AB62-EF5A-E42A-DE16F30D5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449" y="1440874"/>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B8DCC6AE-D74C-17AC-C69C-C7AAAE6124C1}"/>
              </a:ext>
            </a:extLst>
          </p:cNvPr>
          <p:cNvSpPr txBox="1"/>
          <p:nvPr/>
        </p:nvSpPr>
        <p:spPr>
          <a:xfrm>
            <a:off x="6418649" y="3951992"/>
            <a:ext cx="2451100" cy="400110"/>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University of Trent</a:t>
            </a:r>
            <a:endParaRPr lang="en-US" sz="2000" i="1" dirty="0">
              <a:latin typeface="Roboto" panose="02000000000000000000" pitchFamily="2" charset="0"/>
              <a:ea typeface="Roboto" panose="02000000000000000000" pitchFamily="2" charset="0"/>
              <a:cs typeface="Arial" panose="020B0604020202020204" pitchFamily="34" charset="0"/>
            </a:endParaRPr>
          </a:p>
        </p:txBody>
      </p:sp>
      <p:pic>
        <p:nvPicPr>
          <p:cNvPr id="5130" name="Picture 10" descr="Luxembourg School of Religion &amp; Society - Religious Institutions -  Overview, Competitors, and Employees | Apollo.io">
            <a:extLst>
              <a:ext uri="{FF2B5EF4-FFF2-40B4-BE49-F238E27FC236}">
                <a16:creationId xmlns:a16="http://schemas.microsoft.com/office/drawing/2014/main" id="{155AAE2D-E08D-A42A-1275-3A20DEEFA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30" y="4787666"/>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3755FAF2-6800-241E-84CF-C8A1ABBE613B}"/>
              </a:ext>
            </a:extLst>
          </p:cNvPr>
          <p:cNvSpPr txBox="1"/>
          <p:nvPr/>
        </p:nvSpPr>
        <p:spPr>
          <a:xfrm>
            <a:off x="437149" y="7431984"/>
            <a:ext cx="2863368" cy="707886"/>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Luxembourg School of Religion and Society</a:t>
            </a:r>
            <a:endParaRPr lang="en-US" sz="2000" i="1" dirty="0">
              <a:latin typeface="Roboto" panose="02000000000000000000" pitchFamily="2" charset="0"/>
              <a:ea typeface="Roboto" panose="02000000000000000000" pitchFamily="2" charset="0"/>
              <a:cs typeface="Arial" panose="020B0604020202020204" pitchFamily="34" charset="0"/>
            </a:endParaRPr>
          </a:p>
        </p:txBody>
      </p:sp>
      <p:pic>
        <p:nvPicPr>
          <p:cNvPr id="5132" name="Picture 12" descr="Shanghai University - Wikipedia">
            <a:extLst>
              <a:ext uri="{FF2B5EF4-FFF2-40B4-BE49-F238E27FC236}">
                <a16:creationId xmlns:a16="http://schemas.microsoft.com/office/drawing/2014/main" id="{0684AD53-E5B8-2B1D-F5AE-0AF025A64E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143500"/>
            <a:ext cx="1828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F1D797C0-259E-9772-5984-5CAB903CBA00}"/>
              </a:ext>
            </a:extLst>
          </p:cNvPr>
          <p:cNvSpPr txBox="1"/>
          <p:nvPr/>
        </p:nvSpPr>
        <p:spPr>
          <a:xfrm>
            <a:off x="3968091" y="7465814"/>
            <a:ext cx="2451100" cy="707886"/>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Shanghai University</a:t>
            </a:r>
            <a:endParaRPr lang="en-US" sz="2000" i="1" dirty="0">
              <a:latin typeface="Roboto" panose="02000000000000000000" pitchFamily="2" charset="0"/>
              <a:ea typeface="Roboto" panose="02000000000000000000" pitchFamily="2" charset="0"/>
              <a:cs typeface="Arial" panose="020B0604020202020204" pitchFamily="34" charset="0"/>
            </a:endParaRPr>
          </a:p>
        </p:txBody>
      </p:sp>
      <p:pic>
        <p:nvPicPr>
          <p:cNvPr id="5134" name="Picture 14" descr="Visual Identity - Georgetown University">
            <a:extLst>
              <a:ext uri="{FF2B5EF4-FFF2-40B4-BE49-F238E27FC236}">
                <a16:creationId xmlns:a16="http://schemas.microsoft.com/office/drawing/2014/main" id="{FA13E5C7-F47A-AD10-3563-392507468A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87801" y="5282733"/>
            <a:ext cx="32766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5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410700"/>
            <a:ext cx="9814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24</a:t>
            </a:r>
            <a:endParaRPr sz="2000" dirty="0">
              <a:latin typeface="Roboto"/>
              <a:cs typeface="Roboto"/>
            </a:endParaRPr>
          </a:p>
        </p:txBody>
      </p:sp>
      <p:sp>
        <p:nvSpPr>
          <p:cNvPr id="12" name="object 12"/>
          <p:cNvSpPr txBox="1">
            <a:spLocks noGrp="1"/>
          </p:cNvSpPr>
          <p:nvPr>
            <p:ph type="title"/>
          </p:nvPr>
        </p:nvSpPr>
        <p:spPr>
          <a:xfrm>
            <a:off x="949323" y="534631"/>
            <a:ext cx="4844415" cy="1068070"/>
          </a:xfrm>
          <a:prstGeom prst="rect">
            <a:avLst/>
          </a:prstGeom>
        </p:spPr>
        <p:txBody>
          <a:bodyPr vert="horz" wrap="square" lIns="0" tIns="12700" rIns="0" bIns="0" rtlCol="0">
            <a:spAutoFit/>
          </a:bodyPr>
          <a:lstStyle/>
          <a:p>
            <a:pPr marL="12700">
              <a:lnSpc>
                <a:spcPts val="4105"/>
              </a:lnSpc>
              <a:spcBef>
                <a:spcPts val="100"/>
              </a:spcBef>
            </a:pPr>
            <a:r>
              <a:rPr lang="en-US" spc="-10" dirty="0"/>
              <a:t>2022 in detail</a:t>
            </a:r>
          </a:p>
          <a:p>
            <a:pPr marL="12700">
              <a:lnSpc>
                <a:spcPts val="4105"/>
              </a:lnSpc>
            </a:pPr>
            <a:r>
              <a:rPr lang="en-US" spc="-10" dirty="0">
                <a:solidFill>
                  <a:srgbClr val="0A081A"/>
                </a:solidFill>
              </a:rPr>
              <a:t>Doctoral Program</a:t>
            </a:r>
          </a:p>
        </p:txBody>
      </p:sp>
      <p:pic>
        <p:nvPicPr>
          <p:cNvPr id="4" name="Immagine 3">
            <a:extLst>
              <a:ext uri="{FF2B5EF4-FFF2-40B4-BE49-F238E27FC236}">
                <a16:creationId xmlns:a16="http://schemas.microsoft.com/office/drawing/2014/main" id="{4D71C3D1-8B2F-4DE4-904C-13889B400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31039"/>
            <a:ext cx="10975155" cy="6153150"/>
          </a:xfrm>
          <a:prstGeom prst="rect">
            <a:avLst/>
          </a:prstGeom>
        </p:spPr>
      </p:pic>
      <p:sp>
        <p:nvSpPr>
          <p:cNvPr id="20" name="CasellaDiTesto 19">
            <a:extLst>
              <a:ext uri="{FF2B5EF4-FFF2-40B4-BE49-F238E27FC236}">
                <a16:creationId xmlns:a16="http://schemas.microsoft.com/office/drawing/2014/main" id="{BA62C9DE-A3BE-8DD0-F375-2AD777505DFB}"/>
              </a:ext>
            </a:extLst>
          </p:cNvPr>
          <p:cNvSpPr txBox="1"/>
          <p:nvPr/>
        </p:nvSpPr>
        <p:spPr>
          <a:xfrm>
            <a:off x="7918449" y="8284189"/>
            <a:ext cx="2451100" cy="1938992"/>
          </a:xfrm>
          <a:prstGeom prst="rect">
            <a:avLst/>
          </a:prstGeom>
          <a:noFill/>
        </p:spPr>
        <p:txBody>
          <a:bodyPr wrap="square">
            <a:spAutoFit/>
          </a:bodyPr>
          <a:lstStyle/>
          <a:p>
            <a:pPr algn="ctr"/>
            <a:r>
              <a:rPr lang="en-US" sz="2000" b="1" dirty="0">
                <a:effectLst/>
                <a:latin typeface="Roboto" panose="02000000000000000000" pitchFamily="2" charset="0"/>
                <a:ea typeface="Roboto" panose="02000000000000000000" pitchFamily="2" charset="0"/>
                <a:cs typeface="Arial" panose="020B0604020202020204" pitchFamily="34" charset="0"/>
              </a:rPr>
              <a:t>ISR-FBK leads the section on </a:t>
            </a:r>
            <a:r>
              <a:rPr lang="en-US" sz="2000" b="1" dirty="0" err="1">
                <a:effectLst/>
                <a:latin typeface="Roboto" panose="02000000000000000000" pitchFamily="2" charset="0"/>
                <a:ea typeface="Roboto" panose="02000000000000000000" pitchFamily="2" charset="0"/>
                <a:cs typeface="Arial" panose="020B0604020202020204" pitchFamily="34" charset="0"/>
              </a:rPr>
              <a:t>interdisciplinariety</a:t>
            </a:r>
            <a:r>
              <a:rPr lang="en-US" sz="2000" b="1" dirty="0">
                <a:effectLst/>
                <a:latin typeface="Roboto" panose="02000000000000000000" pitchFamily="2" charset="0"/>
                <a:ea typeface="Roboto" panose="02000000000000000000" pitchFamily="2" charset="0"/>
                <a:cs typeface="Arial" panose="020B0604020202020204" pitchFamily="34" charset="0"/>
              </a:rPr>
              <a:t> and contributes with one scholarship.</a:t>
            </a:r>
            <a:endParaRPr lang="en-US" sz="2000" i="1" dirty="0">
              <a:latin typeface="Roboto" panose="02000000000000000000" pitchFamily="2" charset="0"/>
              <a:ea typeface="Roboto" panose="02000000000000000000" pitchFamily="2" charset="0"/>
              <a:cs typeface="Arial" panose="020B0604020202020204" pitchFamily="34" charset="0"/>
            </a:endParaRPr>
          </a:p>
        </p:txBody>
      </p:sp>
      <p:sp>
        <p:nvSpPr>
          <p:cNvPr id="7" name="CasellaDiTesto 6">
            <a:extLst>
              <a:ext uri="{FF2B5EF4-FFF2-40B4-BE49-F238E27FC236}">
                <a16:creationId xmlns:a16="http://schemas.microsoft.com/office/drawing/2014/main" id="{6F5A79BC-B905-C81A-A678-E685C2176AE6}"/>
              </a:ext>
            </a:extLst>
          </p:cNvPr>
          <p:cNvSpPr txBox="1"/>
          <p:nvPr/>
        </p:nvSpPr>
        <p:spPr>
          <a:xfrm>
            <a:off x="11201400" y="2023978"/>
            <a:ext cx="6129535" cy="5632311"/>
          </a:xfrm>
          <a:prstGeom prst="rect">
            <a:avLst/>
          </a:prstGeom>
          <a:noFill/>
        </p:spPr>
        <p:txBody>
          <a:bodyPr wrap="square">
            <a:spAutoFit/>
          </a:bodyPr>
          <a:lstStyle/>
          <a:p>
            <a:pPr algn="just"/>
            <a:r>
              <a:rPr lang="en-US" sz="2400" dirty="0">
                <a:latin typeface="Roboto" panose="02000000000000000000" pitchFamily="2" charset="0"/>
                <a:ea typeface="Roboto" panose="02000000000000000000" pitchFamily="2" charset="0"/>
                <a:cs typeface="Times New Roman" panose="02020603050405020304" pitchFamily="18" charset="0"/>
              </a:rPr>
              <a:t>The transversal curriculum aims to promote research concerning the interdisciplinary and comparative analysis of religion, religions, spirituality, through an innovative but rigorous intersection of historical, anthropological, sociological, psychological, philosophical and semiotic skills and with particular attention to collaboration with scientific and technological knowledge (religion and evolution; religion and cognition; religion and materiality; religion and technology,  with emphasis on the relationship with digital, artificial intelligence, robotics, artificial life).</a:t>
            </a:r>
            <a:endParaRPr lang="en-US" sz="2800" dirty="0">
              <a:effectLst/>
              <a:latin typeface="Roboto" panose="02000000000000000000" pitchFamily="2" charset="0"/>
              <a:ea typeface="Roboto" panose="02000000000000000000" pitchFamily="2" charset="0"/>
              <a:cs typeface="Garamond" panose="02020404030301010803" pitchFamily="18" charset="0"/>
            </a:endParaRPr>
          </a:p>
        </p:txBody>
      </p:sp>
    </p:spTree>
    <p:extLst>
      <p:ext uri="{BB962C8B-B14F-4D97-AF65-F5344CB8AC3E}">
        <p14:creationId xmlns:p14="http://schemas.microsoft.com/office/powerpoint/2010/main" val="98703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83598" y="4583900"/>
            <a:ext cx="4751202" cy="955040"/>
          </a:xfrm>
          <a:prstGeom prst="rect">
            <a:avLst/>
          </a:prstGeom>
        </p:spPr>
        <p:txBody>
          <a:bodyPr vert="horz" wrap="square" lIns="0" tIns="12700" rIns="0" bIns="0" rtlCol="0">
            <a:spAutoFit/>
          </a:bodyPr>
          <a:lstStyle/>
          <a:p>
            <a:pPr marL="12700">
              <a:lnSpc>
                <a:spcPct val="100000"/>
              </a:lnSpc>
              <a:spcBef>
                <a:spcPts val="100"/>
              </a:spcBef>
            </a:pPr>
            <a:r>
              <a:rPr sz="6100" spc="-10" dirty="0">
                <a:latin typeface="Roboto" panose="02000000000000000000" pitchFamily="2" charset="0"/>
                <a:ea typeface="Roboto" panose="02000000000000000000" pitchFamily="2" charset="0"/>
              </a:rPr>
              <a:t>Conclusions</a:t>
            </a:r>
            <a:endParaRPr sz="6100" dirty="0">
              <a:latin typeface="Roboto" panose="02000000000000000000" pitchFamily="2" charset="0"/>
              <a:ea typeface="Roboto" panose="02000000000000000000" pitchFamily="2" charset="0"/>
            </a:endParaRPr>
          </a:p>
        </p:txBody>
      </p:sp>
      <p:sp>
        <p:nvSpPr>
          <p:cNvPr id="3" name="object 3"/>
          <p:cNvSpPr/>
          <p:nvPr/>
        </p:nvSpPr>
        <p:spPr>
          <a:xfrm>
            <a:off x="5699113" y="4457691"/>
            <a:ext cx="685800" cy="685800"/>
          </a:xfrm>
          <a:custGeom>
            <a:avLst/>
            <a:gdLst/>
            <a:ahLst/>
            <a:cxnLst/>
            <a:rect l="l" t="t" r="r" b="b"/>
            <a:pathLst>
              <a:path w="685800" h="685800">
                <a:moveTo>
                  <a:pt x="0" y="685798"/>
                </a:moveTo>
                <a:lnTo>
                  <a:pt x="0" y="0"/>
                </a:lnTo>
              </a:path>
              <a:path w="685800" h="685800">
                <a:moveTo>
                  <a:pt x="0" y="0"/>
                </a:moveTo>
                <a:lnTo>
                  <a:pt x="685798" y="0"/>
                </a:lnTo>
              </a:path>
            </a:pathLst>
          </a:custGeom>
          <a:ln w="38099">
            <a:solidFill>
              <a:srgbClr val="1166B3"/>
            </a:solidFill>
          </a:ln>
        </p:spPr>
        <p:txBody>
          <a:bodyPr wrap="square" lIns="0" tIns="0" rIns="0" bIns="0" rtlCol="0"/>
          <a:lstStyle/>
          <a:p>
            <a:endParaRPr>
              <a:latin typeface="Roboto" panose="02000000000000000000" pitchFamily="2" charset="0"/>
              <a:ea typeface="Roboto" panose="02000000000000000000" pitchFamily="2" charset="0"/>
            </a:endParaRPr>
          </a:p>
        </p:txBody>
      </p:sp>
      <p:sp>
        <p:nvSpPr>
          <p:cNvPr id="4" name="object 4"/>
          <p:cNvSpPr/>
          <p:nvPr/>
        </p:nvSpPr>
        <p:spPr>
          <a:xfrm>
            <a:off x="11903050" y="5143489"/>
            <a:ext cx="685800" cy="685800"/>
          </a:xfrm>
          <a:custGeom>
            <a:avLst/>
            <a:gdLst/>
            <a:ahLst/>
            <a:cxnLst/>
            <a:rect l="l" t="t" r="r" b="b"/>
            <a:pathLst>
              <a:path w="685800" h="685800">
                <a:moveTo>
                  <a:pt x="685798" y="0"/>
                </a:moveTo>
                <a:lnTo>
                  <a:pt x="685798" y="685798"/>
                </a:lnTo>
              </a:path>
              <a:path w="685800" h="685800">
                <a:moveTo>
                  <a:pt x="685798" y="685798"/>
                </a:moveTo>
                <a:lnTo>
                  <a:pt x="0" y="685798"/>
                </a:lnTo>
              </a:path>
            </a:pathLst>
          </a:custGeom>
          <a:ln w="38099">
            <a:solidFill>
              <a:srgbClr val="1166B3"/>
            </a:solidFill>
          </a:ln>
        </p:spPr>
        <p:txBody>
          <a:bodyPr wrap="square" lIns="0" tIns="0" rIns="0" bIns="0" rtlCol="0"/>
          <a:lstStyle/>
          <a:p>
            <a:endParaRPr>
              <a:latin typeface="Roboto" panose="02000000000000000000" pitchFamily="2" charset="0"/>
              <a:ea typeface="Roboto" panose="02000000000000000000"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068800" y="9410700"/>
            <a:ext cx="11338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26</a:t>
            </a:r>
            <a:endParaRPr sz="2000" dirty="0">
              <a:latin typeface="Roboto"/>
              <a:cs typeface="Roboto"/>
            </a:endParaRPr>
          </a:p>
        </p:txBody>
      </p:sp>
      <p:sp>
        <p:nvSpPr>
          <p:cNvPr id="3" name="object 3"/>
          <p:cNvSpPr/>
          <p:nvPr/>
        </p:nvSpPr>
        <p:spPr>
          <a:xfrm>
            <a:off x="2952744" y="2727994"/>
            <a:ext cx="1143000" cy="1143000"/>
          </a:xfrm>
          <a:custGeom>
            <a:avLst/>
            <a:gdLst/>
            <a:ahLst/>
            <a:cxnLst/>
            <a:rect l="l" t="t" r="r" b="b"/>
            <a:pathLst>
              <a:path w="1143000" h="1143000">
                <a:moveTo>
                  <a:pt x="571498" y="1142997"/>
                </a:moveTo>
                <a:lnTo>
                  <a:pt x="524275" y="1141121"/>
                </a:lnTo>
                <a:lnTo>
                  <a:pt x="478168" y="1135587"/>
                </a:lnTo>
                <a:lnTo>
                  <a:pt x="433317" y="1126537"/>
                </a:lnTo>
                <a:lnTo>
                  <a:pt x="389864" y="1114111"/>
                </a:lnTo>
                <a:lnTo>
                  <a:pt x="347951" y="1098451"/>
                </a:lnTo>
                <a:lnTo>
                  <a:pt x="307718" y="1079698"/>
                </a:lnTo>
                <a:lnTo>
                  <a:pt x="269306" y="1057993"/>
                </a:lnTo>
                <a:lnTo>
                  <a:pt x="232858" y="1033478"/>
                </a:lnTo>
                <a:lnTo>
                  <a:pt x="198514" y="1006294"/>
                </a:lnTo>
                <a:lnTo>
                  <a:pt x="166415" y="976582"/>
                </a:lnTo>
                <a:lnTo>
                  <a:pt x="136703" y="944483"/>
                </a:lnTo>
                <a:lnTo>
                  <a:pt x="109518" y="910139"/>
                </a:lnTo>
                <a:lnTo>
                  <a:pt x="85003" y="873690"/>
                </a:lnTo>
                <a:lnTo>
                  <a:pt x="63299" y="835279"/>
                </a:lnTo>
                <a:lnTo>
                  <a:pt x="44546" y="795046"/>
                </a:lnTo>
                <a:lnTo>
                  <a:pt x="28886" y="753132"/>
                </a:lnTo>
                <a:lnTo>
                  <a:pt x="16460" y="709680"/>
                </a:lnTo>
                <a:lnTo>
                  <a:pt x="7409" y="664829"/>
                </a:lnTo>
                <a:lnTo>
                  <a:pt x="1871" y="618611"/>
                </a:lnTo>
                <a:lnTo>
                  <a:pt x="0" y="571498"/>
                </a:lnTo>
                <a:lnTo>
                  <a:pt x="1876" y="524275"/>
                </a:lnTo>
                <a:lnTo>
                  <a:pt x="7409" y="478168"/>
                </a:lnTo>
                <a:lnTo>
                  <a:pt x="16460" y="433317"/>
                </a:lnTo>
                <a:lnTo>
                  <a:pt x="28886" y="389864"/>
                </a:lnTo>
                <a:lnTo>
                  <a:pt x="44546" y="347951"/>
                </a:lnTo>
                <a:lnTo>
                  <a:pt x="63299" y="307718"/>
                </a:lnTo>
                <a:lnTo>
                  <a:pt x="85003" y="269306"/>
                </a:lnTo>
                <a:lnTo>
                  <a:pt x="109518" y="232858"/>
                </a:lnTo>
                <a:lnTo>
                  <a:pt x="136703" y="198514"/>
                </a:lnTo>
                <a:lnTo>
                  <a:pt x="166415" y="166415"/>
                </a:lnTo>
                <a:lnTo>
                  <a:pt x="198514" y="136703"/>
                </a:lnTo>
                <a:lnTo>
                  <a:pt x="232858" y="109518"/>
                </a:lnTo>
                <a:lnTo>
                  <a:pt x="269306" y="85003"/>
                </a:lnTo>
                <a:lnTo>
                  <a:pt x="307718" y="63299"/>
                </a:lnTo>
                <a:lnTo>
                  <a:pt x="347951" y="44546"/>
                </a:lnTo>
                <a:lnTo>
                  <a:pt x="389864" y="28886"/>
                </a:lnTo>
                <a:lnTo>
                  <a:pt x="433317" y="16460"/>
                </a:lnTo>
                <a:lnTo>
                  <a:pt x="478168" y="7409"/>
                </a:lnTo>
                <a:lnTo>
                  <a:pt x="524275" y="1876"/>
                </a:lnTo>
                <a:lnTo>
                  <a:pt x="571498" y="0"/>
                </a:lnTo>
                <a:lnTo>
                  <a:pt x="624867" y="2369"/>
                </a:lnTo>
                <a:lnTo>
                  <a:pt x="676633" y="9336"/>
                </a:lnTo>
                <a:lnTo>
                  <a:pt x="726635" y="20686"/>
                </a:lnTo>
                <a:lnTo>
                  <a:pt x="774714" y="36206"/>
                </a:lnTo>
                <a:lnTo>
                  <a:pt x="811898" y="51949"/>
                </a:lnTo>
                <a:lnTo>
                  <a:pt x="571498" y="51949"/>
                </a:lnTo>
                <a:lnTo>
                  <a:pt x="524288" y="54096"/>
                </a:lnTo>
                <a:lnTo>
                  <a:pt x="478422" y="60359"/>
                </a:lnTo>
                <a:lnTo>
                  <a:pt x="433795" y="70591"/>
                </a:lnTo>
                <a:lnTo>
                  <a:pt x="390691" y="84591"/>
                </a:lnTo>
                <a:lnTo>
                  <a:pt x="349297" y="102172"/>
                </a:lnTo>
                <a:lnTo>
                  <a:pt x="309801" y="123147"/>
                </a:lnTo>
                <a:lnTo>
                  <a:pt x="272389" y="147330"/>
                </a:lnTo>
                <a:lnTo>
                  <a:pt x="237249" y="174532"/>
                </a:lnTo>
                <a:lnTo>
                  <a:pt x="204568" y="204568"/>
                </a:lnTo>
                <a:lnTo>
                  <a:pt x="174532" y="237249"/>
                </a:lnTo>
                <a:lnTo>
                  <a:pt x="147330" y="272389"/>
                </a:lnTo>
                <a:lnTo>
                  <a:pt x="123147" y="309801"/>
                </a:lnTo>
                <a:lnTo>
                  <a:pt x="102172" y="349297"/>
                </a:lnTo>
                <a:lnTo>
                  <a:pt x="84591" y="390691"/>
                </a:lnTo>
                <a:lnTo>
                  <a:pt x="70591" y="433795"/>
                </a:lnTo>
                <a:lnTo>
                  <a:pt x="60359" y="478422"/>
                </a:lnTo>
                <a:lnTo>
                  <a:pt x="54083" y="524386"/>
                </a:lnTo>
                <a:lnTo>
                  <a:pt x="51949" y="571498"/>
                </a:lnTo>
                <a:lnTo>
                  <a:pt x="54098" y="618721"/>
                </a:lnTo>
                <a:lnTo>
                  <a:pt x="60359" y="664575"/>
                </a:lnTo>
                <a:lnTo>
                  <a:pt x="70591" y="709202"/>
                </a:lnTo>
                <a:lnTo>
                  <a:pt x="84591" y="752306"/>
                </a:lnTo>
                <a:lnTo>
                  <a:pt x="102172" y="793700"/>
                </a:lnTo>
                <a:lnTo>
                  <a:pt x="123147" y="833196"/>
                </a:lnTo>
                <a:lnTo>
                  <a:pt x="147330" y="870608"/>
                </a:lnTo>
                <a:lnTo>
                  <a:pt x="174532" y="905748"/>
                </a:lnTo>
                <a:lnTo>
                  <a:pt x="204568" y="938429"/>
                </a:lnTo>
                <a:lnTo>
                  <a:pt x="237249" y="968464"/>
                </a:lnTo>
                <a:lnTo>
                  <a:pt x="272389" y="995667"/>
                </a:lnTo>
                <a:lnTo>
                  <a:pt x="309801" y="1019849"/>
                </a:lnTo>
                <a:lnTo>
                  <a:pt x="349297" y="1040825"/>
                </a:lnTo>
                <a:lnTo>
                  <a:pt x="390691" y="1058406"/>
                </a:lnTo>
                <a:lnTo>
                  <a:pt x="433795" y="1072406"/>
                </a:lnTo>
                <a:lnTo>
                  <a:pt x="478422" y="1082638"/>
                </a:lnTo>
                <a:lnTo>
                  <a:pt x="524386" y="1088914"/>
                </a:lnTo>
                <a:lnTo>
                  <a:pt x="571498" y="1091047"/>
                </a:lnTo>
                <a:lnTo>
                  <a:pt x="810930" y="1091047"/>
                </a:lnTo>
                <a:lnTo>
                  <a:pt x="795046" y="1098451"/>
                </a:lnTo>
                <a:lnTo>
                  <a:pt x="753132" y="1114111"/>
                </a:lnTo>
                <a:lnTo>
                  <a:pt x="709680" y="1126537"/>
                </a:lnTo>
                <a:lnTo>
                  <a:pt x="664829" y="1135587"/>
                </a:lnTo>
                <a:lnTo>
                  <a:pt x="618721" y="1141121"/>
                </a:lnTo>
                <a:lnTo>
                  <a:pt x="571498" y="1142997"/>
                </a:lnTo>
                <a:close/>
              </a:path>
              <a:path w="1143000" h="1143000">
                <a:moveTo>
                  <a:pt x="948173" y="214299"/>
                </a:moveTo>
                <a:lnTo>
                  <a:pt x="914514" y="181367"/>
                </a:lnTo>
                <a:lnTo>
                  <a:pt x="878557" y="151909"/>
                </a:lnTo>
                <a:lnTo>
                  <a:pt x="840411" y="126031"/>
                </a:lnTo>
                <a:lnTo>
                  <a:pt x="800180" y="103841"/>
                </a:lnTo>
                <a:lnTo>
                  <a:pt x="757972" y="85445"/>
                </a:lnTo>
                <a:lnTo>
                  <a:pt x="713893" y="70951"/>
                </a:lnTo>
                <a:lnTo>
                  <a:pt x="668051" y="60466"/>
                </a:lnTo>
                <a:lnTo>
                  <a:pt x="620550" y="54096"/>
                </a:lnTo>
                <a:lnTo>
                  <a:pt x="571498" y="51949"/>
                </a:lnTo>
                <a:lnTo>
                  <a:pt x="811898" y="51949"/>
                </a:lnTo>
                <a:lnTo>
                  <a:pt x="864461" y="78896"/>
                </a:lnTo>
                <a:lnTo>
                  <a:pt x="905808" y="105638"/>
                </a:lnTo>
                <a:lnTo>
                  <a:pt x="944590" y="135694"/>
                </a:lnTo>
                <a:lnTo>
                  <a:pt x="980648" y="168849"/>
                </a:lnTo>
                <a:lnTo>
                  <a:pt x="980648" y="175349"/>
                </a:lnTo>
                <a:lnTo>
                  <a:pt x="987946" y="182241"/>
                </a:lnTo>
                <a:lnTo>
                  <a:pt x="990379" y="191577"/>
                </a:lnTo>
                <a:lnTo>
                  <a:pt x="987946" y="200918"/>
                </a:lnTo>
                <a:lnTo>
                  <a:pt x="980648" y="207824"/>
                </a:lnTo>
                <a:lnTo>
                  <a:pt x="948173" y="207824"/>
                </a:lnTo>
                <a:lnTo>
                  <a:pt x="948173" y="214299"/>
                </a:lnTo>
                <a:close/>
              </a:path>
              <a:path w="1143000" h="1143000">
                <a:moveTo>
                  <a:pt x="646919" y="714373"/>
                </a:moveTo>
                <a:lnTo>
                  <a:pt x="571498" y="714373"/>
                </a:lnTo>
                <a:lnTo>
                  <a:pt x="993623" y="272749"/>
                </a:lnTo>
                <a:lnTo>
                  <a:pt x="1032597" y="233799"/>
                </a:lnTo>
                <a:lnTo>
                  <a:pt x="1097547" y="162349"/>
                </a:lnTo>
                <a:lnTo>
                  <a:pt x="1104022" y="155849"/>
                </a:lnTo>
                <a:lnTo>
                  <a:pt x="1117022" y="155849"/>
                </a:lnTo>
                <a:lnTo>
                  <a:pt x="1142997" y="194824"/>
                </a:lnTo>
                <a:lnTo>
                  <a:pt x="1058572" y="279249"/>
                </a:lnTo>
                <a:lnTo>
                  <a:pt x="1026097" y="318224"/>
                </a:lnTo>
                <a:lnTo>
                  <a:pt x="646919" y="714373"/>
                </a:lnTo>
                <a:close/>
              </a:path>
              <a:path w="1143000" h="1143000">
                <a:moveTo>
                  <a:pt x="964410" y="217555"/>
                </a:moveTo>
                <a:lnTo>
                  <a:pt x="955075" y="215123"/>
                </a:lnTo>
                <a:lnTo>
                  <a:pt x="948173" y="207824"/>
                </a:lnTo>
                <a:lnTo>
                  <a:pt x="980648" y="207824"/>
                </a:lnTo>
                <a:lnTo>
                  <a:pt x="973745" y="215123"/>
                </a:lnTo>
                <a:lnTo>
                  <a:pt x="964410" y="217555"/>
                </a:lnTo>
                <a:close/>
              </a:path>
              <a:path w="1143000" h="1143000">
                <a:moveTo>
                  <a:pt x="810930" y="1091047"/>
                </a:moveTo>
                <a:lnTo>
                  <a:pt x="571498" y="1091047"/>
                </a:lnTo>
                <a:lnTo>
                  <a:pt x="618611" y="1088914"/>
                </a:lnTo>
                <a:lnTo>
                  <a:pt x="664575" y="1082638"/>
                </a:lnTo>
                <a:lnTo>
                  <a:pt x="709202" y="1072406"/>
                </a:lnTo>
                <a:lnTo>
                  <a:pt x="752306" y="1058406"/>
                </a:lnTo>
                <a:lnTo>
                  <a:pt x="793700" y="1040825"/>
                </a:lnTo>
                <a:lnTo>
                  <a:pt x="833196" y="1019849"/>
                </a:lnTo>
                <a:lnTo>
                  <a:pt x="870608" y="995667"/>
                </a:lnTo>
                <a:lnTo>
                  <a:pt x="905748" y="968464"/>
                </a:lnTo>
                <a:lnTo>
                  <a:pt x="938429" y="938429"/>
                </a:lnTo>
                <a:lnTo>
                  <a:pt x="968464" y="905748"/>
                </a:lnTo>
                <a:lnTo>
                  <a:pt x="995667" y="870608"/>
                </a:lnTo>
                <a:lnTo>
                  <a:pt x="1019849" y="833196"/>
                </a:lnTo>
                <a:lnTo>
                  <a:pt x="1040825" y="793700"/>
                </a:lnTo>
                <a:lnTo>
                  <a:pt x="1058406" y="752306"/>
                </a:lnTo>
                <a:lnTo>
                  <a:pt x="1072406" y="709202"/>
                </a:lnTo>
                <a:lnTo>
                  <a:pt x="1082638" y="664575"/>
                </a:lnTo>
                <a:lnTo>
                  <a:pt x="1088914" y="618611"/>
                </a:lnTo>
                <a:lnTo>
                  <a:pt x="1091047" y="571498"/>
                </a:lnTo>
                <a:lnTo>
                  <a:pt x="1088610" y="522786"/>
                </a:lnTo>
                <a:lnTo>
                  <a:pt x="1081300" y="474074"/>
                </a:lnTo>
                <a:lnTo>
                  <a:pt x="1069120" y="425372"/>
                </a:lnTo>
                <a:lnTo>
                  <a:pt x="1052072" y="376674"/>
                </a:lnTo>
                <a:lnTo>
                  <a:pt x="1052174" y="370784"/>
                </a:lnTo>
                <a:lnTo>
                  <a:pt x="1078060" y="345824"/>
                </a:lnTo>
                <a:lnTo>
                  <a:pt x="1087801" y="347043"/>
                </a:lnTo>
                <a:lnTo>
                  <a:pt x="1097547" y="350699"/>
                </a:lnTo>
                <a:lnTo>
                  <a:pt x="1097547" y="357174"/>
                </a:lnTo>
                <a:lnTo>
                  <a:pt x="1104022" y="357174"/>
                </a:lnTo>
                <a:lnTo>
                  <a:pt x="1104023" y="363677"/>
                </a:lnTo>
                <a:lnTo>
                  <a:pt x="1121070" y="413499"/>
                </a:lnTo>
                <a:lnTo>
                  <a:pt x="1133250" y="465149"/>
                </a:lnTo>
                <a:lnTo>
                  <a:pt x="1140560" y="518016"/>
                </a:lnTo>
                <a:lnTo>
                  <a:pt x="1142997" y="571498"/>
                </a:lnTo>
                <a:lnTo>
                  <a:pt x="1141121" y="618721"/>
                </a:lnTo>
                <a:lnTo>
                  <a:pt x="1135587" y="664829"/>
                </a:lnTo>
                <a:lnTo>
                  <a:pt x="1126537" y="709680"/>
                </a:lnTo>
                <a:lnTo>
                  <a:pt x="1114111" y="753132"/>
                </a:lnTo>
                <a:lnTo>
                  <a:pt x="1098451" y="795046"/>
                </a:lnTo>
                <a:lnTo>
                  <a:pt x="1079698" y="835279"/>
                </a:lnTo>
                <a:lnTo>
                  <a:pt x="1057993" y="873690"/>
                </a:lnTo>
                <a:lnTo>
                  <a:pt x="1033478" y="910139"/>
                </a:lnTo>
                <a:lnTo>
                  <a:pt x="1006294" y="944483"/>
                </a:lnTo>
                <a:lnTo>
                  <a:pt x="976582" y="976582"/>
                </a:lnTo>
                <a:lnTo>
                  <a:pt x="944483" y="1006294"/>
                </a:lnTo>
                <a:lnTo>
                  <a:pt x="910139" y="1033478"/>
                </a:lnTo>
                <a:lnTo>
                  <a:pt x="873690" y="1057993"/>
                </a:lnTo>
                <a:lnTo>
                  <a:pt x="835279" y="1079698"/>
                </a:lnTo>
                <a:lnTo>
                  <a:pt x="810930" y="1091047"/>
                </a:lnTo>
                <a:close/>
              </a:path>
              <a:path w="1143000" h="1143000">
                <a:moveTo>
                  <a:pt x="584498" y="779323"/>
                </a:moveTo>
                <a:lnTo>
                  <a:pt x="558498" y="779323"/>
                </a:lnTo>
                <a:lnTo>
                  <a:pt x="285749" y="506548"/>
                </a:lnTo>
                <a:lnTo>
                  <a:pt x="285749" y="493574"/>
                </a:lnTo>
                <a:lnTo>
                  <a:pt x="287983" y="484027"/>
                </a:lnTo>
                <a:lnTo>
                  <a:pt x="293871" y="475699"/>
                </a:lnTo>
                <a:lnTo>
                  <a:pt x="302191" y="469808"/>
                </a:lnTo>
                <a:lnTo>
                  <a:pt x="311724" y="467574"/>
                </a:lnTo>
                <a:lnTo>
                  <a:pt x="324724" y="467574"/>
                </a:lnTo>
                <a:lnTo>
                  <a:pt x="331202" y="474077"/>
                </a:lnTo>
                <a:lnTo>
                  <a:pt x="571498" y="714373"/>
                </a:lnTo>
                <a:lnTo>
                  <a:pt x="646919" y="714373"/>
                </a:lnTo>
                <a:lnTo>
                  <a:pt x="590973" y="772823"/>
                </a:lnTo>
                <a:lnTo>
                  <a:pt x="584498" y="779323"/>
                </a:lnTo>
                <a:close/>
              </a:path>
            </a:pathLst>
          </a:custGeom>
          <a:solidFill>
            <a:srgbClr val="1166B3"/>
          </a:solidFill>
        </p:spPr>
        <p:txBody>
          <a:bodyPr wrap="square" lIns="0" tIns="0" rIns="0" bIns="0" rtlCol="0"/>
          <a:lstStyle/>
          <a:p>
            <a:endParaRPr/>
          </a:p>
        </p:txBody>
      </p:sp>
      <p:sp>
        <p:nvSpPr>
          <p:cNvPr id="4" name="object 4"/>
          <p:cNvSpPr txBox="1"/>
          <p:nvPr/>
        </p:nvSpPr>
        <p:spPr>
          <a:xfrm>
            <a:off x="4657814" y="2493147"/>
            <a:ext cx="9190355" cy="7579639"/>
          </a:xfrm>
          <a:prstGeom prst="rect">
            <a:avLst/>
          </a:prstGeom>
        </p:spPr>
        <p:txBody>
          <a:bodyPr vert="horz" wrap="square" lIns="0" tIns="155575" rIns="0" bIns="0" rtlCol="0">
            <a:spAutoFit/>
          </a:bodyPr>
          <a:lstStyle/>
          <a:p>
            <a:pPr marL="75565">
              <a:lnSpc>
                <a:spcPct val="100000"/>
              </a:lnSpc>
              <a:spcBef>
                <a:spcPts val="1225"/>
              </a:spcBef>
            </a:pPr>
            <a:r>
              <a:rPr lang="en-US" sz="3600" spc="-10" dirty="0">
                <a:solidFill>
                  <a:srgbClr val="1166B3"/>
                </a:solidFill>
                <a:latin typeface="Roboto Condensed"/>
                <a:cs typeface="Roboto Condensed"/>
              </a:rPr>
              <a:t>INTERWEAVE</a:t>
            </a:r>
          </a:p>
          <a:p>
            <a:pPr marL="75565">
              <a:lnSpc>
                <a:spcPct val="100000"/>
              </a:lnSpc>
              <a:spcBef>
                <a:spcPts val="1225"/>
              </a:spcBef>
            </a:pPr>
            <a:r>
              <a:rPr lang="en-US" sz="2300" spc="-5" dirty="0">
                <a:solidFill>
                  <a:srgbClr val="858591"/>
                </a:solidFill>
                <a:latin typeface="Roboto"/>
                <a:cs typeface="Roboto"/>
              </a:rPr>
              <a:t>Promoting sinewy cooperation</a:t>
            </a:r>
            <a:endParaRPr lang="en-US" sz="2300" dirty="0">
              <a:latin typeface="Roboto"/>
              <a:cs typeface="Roboto"/>
            </a:endParaRPr>
          </a:p>
          <a:p>
            <a:pPr marL="532765" indent="-520700">
              <a:lnSpc>
                <a:spcPct val="100000"/>
              </a:lnSpc>
              <a:buFont typeface="AoyagiKouzanFontT"/>
              <a:buChar char="➢"/>
              <a:tabLst>
                <a:tab pos="532765" algn="l"/>
                <a:tab pos="533400" algn="l"/>
              </a:tabLst>
            </a:pPr>
            <a:r>
              <a:rPr lang="en-US" sz="2300" spc="-10" dirty="0">
                <a:solidFill>
                  <a:srgbClr val="858591"/>
                </a:solidFill>
                <a:latin typeface="Roboto"/>
                <a:cs typeface="Roboto"/>
              </a:rPr>
              <a:t>Among researchers</a:t>
            </a:r>
            <a:endParaRPr lang="en-US" sz="2300" dirty="0">
              <a:latin typeface="Roboto"/>
              <a:cs typeface="Roboto"/>
            </a:endParaRPr>
          </a:p>
          <a:p>
            <a:pPr marL="532765" indent="-520700">
              <a:lnSpc>
                <a:spcPct val="100000"/>
              </a:lnSpc>
              <a:buFont typeface="AoyagiKouzanFontT"/>
              <a:buChar char="➢"/>
              <a:tabLst>
                <a:tab pos="532765" algn="l"/>
                <a:tab pos="533400" algn="l"/>
              </a:tabLst>
            </a:pPr>
            <a:r>
              <a:rPr lang="en-US" sz="2300" dirty="0">
                <a:solidFill>
                  <a:srgbClr val="858591"/>
                </a:solidFill>
                <a:latin typeface="Roboto"/>
                <a:cs typeface="Roboto"/>
              </a:rPr>
              <a:t>With other FBK centers</a:t>
            </a:r>
          </a:p>
          <a:p>
            <a:pPr marL="532765" indent="-520700">
              <a:lnSpc>
                <a:spcPct val="100000"/>
              </a:lnSpc>
              <a:buFont typeface="AoyagiKouzanFontT"/>
              <a:buChar char="➢"/>
              <a:tabLst>
                <a:tab pos="532765" algn="l"/>
                <a:tab pos="533400" algn="l"/>
              </a:tabLst>
            </a:pPr>
            <a:r>
              <a:rPr lang="en-US" sz="2300" dirty="0">
                <a:solidFill>
                  <a:srgbClr val="858591"/>
                </a:solidFill>
                <a:latin typeface="Roboto"/>
                <a:cs typeface="Roboto"/>
              </a:rPr>
              <a:t>With international partners</a:t>
            </a:r>
            <a:endParaRPr lang="en-US" sz="2300" dirty="0">
              <a:latin typeface="Roboto"/>
              <a:cs typeface="Roboto"/>
            </a:endParaRPr>
          </a:p>
          <a:p>
            <a:pPr>
              <a:lnSpc>
                <a:spcPct val="100000"/>
              </a:lnSpc>
              <a:spcBef>
                <a:spcPts val="40"/>
              </a:spcBef>
              <a:buClr>
                <a:srgbClr val="858591"/>
              </a:buClr>
              <a:buFont typeface="AoyagiKouzanFontT"/>
              <a:buChar char="➢"/>
            </a:pPr>
            <a:endParaRPr lang="en-US" sz="3250" dirty="0">
              <a:latin typeface="Roboto"/>
              <a:cs typeface="Roboto"/>
            </a:endParaRPr>
          </a:p>
          <a:p>
            <a:pPr marL="75565">
              <a:lnSpc>
                <a:spcPct val="100000"/>
              </a:lnSpc>
              <a:spcBef>
                <a:spcPts val="5"/>
              </a:spcBef>
            </a:pPr>
            <a:r>
              <a:rPr lang="en-US" sz="3600" spc="-15" dirty="0">
                <a:solidFill>
                  <a:srgbClr val="1166B3"/>
                </a:solidFill>
                <a:latin typeface="Roboto Condensed"/>
                <a:cs typeface="Roboto Condensed"/>
              </a:rPr>
              <a:t>INTERSPERSE</a:t>
            </a:r>
            <a:endParaRPr lang="en-US" sz="3600" dirty="0">
              <a:latin typeface="Roboto Condensed"/>
              <a:cs typeface="Roboto Condensed"/>
            </a:endParaRPr>
          </a:p>
          <a:p>
            <a:pPr marL="12065">
              <a:spcBef>
                <a:spcPts val="715"/>
              </a:spcBef>
              <a:tabLst>
                <a:tab pos="532765" algn="l"/>
                <a:tab pos="533400" algn="l"/>
              </a:tabLst>
            </a:pPr>
            <a:r>
              <a:rPr lang="en-US" sz="2300" spc="-5" dirty="0">
                <a:solidFill>
                  <a:srgbClr val="858591"/>
                </a:solidFill>
                <a:latin typeface="Roboto"/>
                <a:cs typeface="Roboto"/>
              </a:rPr>
              <a:t>Promoting robust dissemination</a:t>
            </a:r>
          </a:p>
          <a:p>
            <a:pPr marL="532765" indent="-520700">
              <a:spcBef>
                <a:spcPts val="715"/>
              </a:spcBef>
              <a:buFont typeface="AoyagiKouzanFontT"/>
              <a:buChar char="➢"/>
              <a:tabLst>
                <a:tab pos="532765" algn="l"/>
                <a:tab pos="533400" algn="l"/>
              </a:tabLst>
            </a:pPr>
            <a:r>
              <a:rPr lang="en-US" sz="2300" spc="-5" dirty="0">
                <a:solidFill>
                  <a:srgbClr val="858591"/>
                </a:solidFill>
                <a:latin typeface="Roboto"/>
                <a:cs typeface="Roboto"/>
              </a:rPr>
              <a:t>Through academic products and events</a:t>
            </a:r>
            <a:endParaRPr lang="en-US" sz="2300" dirty="0">
              <a:latin typeface="Roboto"/>
              <a:cs typeface="Roboto"/>
            </a:endParaRPr>
          </a:p>
          <a:p>
            <a:pPr marL="532765" indent="-520700">
              <a:buFont typeface="AoyagiKouzanFontT"/>
              <a:buChar char="➢"/>
              <a:tabLst>
                <a:tab pos="532765" algn="l"/>
                <a:tab pos="533400" algn="l"/>
              </a:tabLst>
            </a:pPr>
            <a:r>
              <a:rPr lang="en-US" sz="2300" spc="-5" dirty="0">
                <a:solidFill>
                  <a:srgbClr val="858591"/>
                </a:solidFill>
                <a:latin typeface="Roboto"/>
                <a:cs typeface="Roboto"/>
              </a:rPr>
              <a:t>Through qualified digital outputs</a:t>
            </a:r>
            <a:endParaRPr lang="en-US" sz="2300" dirty="0">
              <a:latin typeface="Roboto"/>
              <a:cs typeface="Roboto"/>
            </a:endParaRPr>
          </a:p>
          <a:p>
            <a:pPr marL="532765" indent="-520700">
              <a:buFont typeface="AoyagiKouzanFontT"/>
              <a:buChar char="➢"/>
              <a:tabLst>
                <a:tab pos="532765" algn="l"/>
                <a:tab pos="533400" algn="l"/>
              </a:tabLst>
            </a:pPr>
            <a:r>
              <a:rPr lang="en-US" sz="2300" spc="-5" dirty="0">
                <a:solidFill>
                  <a:srgbClr val="858591"/>
                </a:solidFill>
                <a:latin typeface="Roboto"/>
                <a:cs typeface="Roboto"/>
              </a:rPr>
              <a:t>Through engagement with stakeholders and the territory</a:t>
            </a:r>
            <a:endParaRPr lang="en-US" sz="2300" dirty="0">
              <a:latin typeface="Roboto"/>
              <a:cs typeface="Roboto"/>
            </a:endParaRPr>
          </a:p>
          <a:p>
            <a:pPr>
              <a:lnSpc>
                <a:spcPct val="100000"/>
              </a:lnSpc>
              <a:spcBef>
                <a:spcPts val="40"/>
              </a:spcBef>
              <a:buClr>
                <a:srgbClr val="858591"/>
              </a:buClr>
              <a:buFont typeface="AoyagiKouzanFontT"/>
              <a:buChar char="➢"/>
            </a:pPr>
            <a:endParaRPr lang="en-US" sz="3250" dirty="0">
              <a:latin typeface="Roboto"/>
              <a:cs typeface="Roboto"/>
            </a:endParaRPr>
          </a:p>
          <a:p>
            <a:pPr marL="75565">
              <a:lnSpc>
                <a:spcPct val="100000"/>
              </a:lnSpc>
              <a:spcBef>
                <a:spcPts val="5"/>
              </a:spcBef>
            </a:pPr>
            <a:r>
              <a:rPr lang="en-US" sz="3600" spc="-15" dirty="0">
                <a:solidFill>
                  <a:srgbClr val="1166B3"/>
                </a:solidFill>
                <a:latin typeface="Roboto Condensed"/>
                <a:cs typeface="Roboto Condensed"/>
              </a:rPr>
              <a:t>INTERCEPT</a:t>
            </a:r>
            <a:endParaRPr lang="en-US" sz="3600" dirty="0">
              <a:latin typeface="Roboto Condensed"/>
              <a:cs typeface="Roboto Condensed"/>
            </a:endParaRPr>
          </a:p>
          <a:p>
            <a:pPr marL="12065">
              <a:lnSpc>
                <a:spcPct val="100000"/>
              </a:lnSpc>
              <a:spcBef>
                <a:spcPts val="715"/>
              </a:spcBef>
              <a:tabLst>
                <a:tab pos="532765" algn="l"/>
                <a:tab pos="533400" algn="l"/>
              </a:tabLst>
            </a:pPr>
            <a:r>
              <a:rPr lang="en-US" sz="2300" spc="-5" dirty="0">
                <a:solidFill>
                  <a:srgbClr val="858591"/>
                </a:solidFill>
                <a:latin typeface="Roboto"/>
                <a:cs typeface="Roboto"/>
              </a:rPr>
              <a:t>Promoting frontier research</a:t>
            </a:r>
          </a:p>
          <a:p>
            <a:pPr marL="532765" indent="-520700">
              <a:lnSpc>
                <a:spcPct val="100000"/>
              </a:lnSpc>
              <a:spcBef>
                <a:spcPts val="715"/>
              </a:spcBef>
              <a:buFont typeface="AoyagiKouzanFontT"/>
              <a:buChar char="➢"/>
              <a:tabLst>
                <a:tab pos="532765" algn="l"/>
                <a:tab pos="533400" algn="l"/>
              </a:tabLst>
            </a:pPr>
            <a:r>
              <a:rPr lang="en-US" sz="2300" spc="-5" dirty="0">
                <a:solidFill>
                  <a:srgbClr val="858591"/>
                </a:solidFill>
                <a:latin typeface="Roboto"/>
                <a:cs typeface="Roboto"/>
              </a:rPr>
              <a:t>Main global research trends on religion</a:t>
            </a:r>
            <a:endParaRPr lang="en-US" sz="2300" dirty="0">
              <a:latin typeface="Roboto"/>
              <a:cs typeface="Roboto"/>
            </a:endParaRPr>
          </a:p>
          <a:p>
            <a:pPr marL="532765" indent="-520700">
              <a:lnSpc>
                <a:spcPct val="100000"/>
              </a:lnSpc>
              <a:buFont typeface="AoyagiKouzanFontT"/>
              <a:buChar char="➢"/>
              <a:tabLst>
                <a:tab pos="532765" algn="l"/>
                <a:tab pos="533400" algn="l"/>
              </a:tabLst>
            </a:pPr>
            <a:r>
              <a:rPr lang="en-US" sz="2300" spc="-10" dirty="0">
                <a:solidFill>
                  <a:srgbClr val="858591"/>
                </a:solidFill>
                <a:latin typeface="Roboto"/>
                <a:cs typeface="Roboto"/>
              </a:rPr>
              <a:t>Burning societal questions</a:t>
            </a:r>
          </a:p>
          <a:p>
            <a:pPr marL="532765" indent="-520700">
              <a:lnSpc>
                <a:spcPct val="100000"/>
              </a:lnSpc>
              <a:buFont typeface="AoyagiKouzanFontT"/>
              <a:buChar char="➢"/>
              <a:tabLst>
                <a:tab pos="532765" algn="l"/>
                <a:tab pos="533400" algn="l"/>
              </a:tabLst>
            </a:pPr>
            <a:r>
              <a:rPr lang="en-US" sz="2300" spc="-10" dirty="0">
                <a:solidFill>
                  <a:srgbClr val="858591"/>
                </a:solidFill>
                <a:latin typeface="Roboto"/>
                <a:cs typeface="Roboto"/>
              </a:rPr>
              <a:t>Training Doctoral and Post-Doctoral talents</a:t>
            </a:r>
            <a:endParaRPr lang="en-US" sz="2300" dirty="0">
              <a:latin typeface="Roboto"/>
              <a:cs typeface="Roboto"/>
            </a:endParaRPr>
          </a:p>
        </p:txBody>
      </p:sp>
      <p:sp>
        <p:nvSpPr>
          <p:cNvPr id="5" name="object 5"/>
          <p:cNvSpPr/>
          <p:nvPr/>
        </p:nvSpPr>
        <p:spPr>
          <a:xfrm>
            <a:off x="2952744" y="4969040"/>
            <a:ext cx="1143000" cy="1143000"/>
          </a:xfrm>
          <a:custGeom>
            <a:avLst/>
            <a:gdLst/>
            <a:ahLst/>
            <a:cxnLst/>
            <a:rect l="l" t="t" r="r" b="b"/>
            <a:pathLst>
              <a:path w="1143000" h="1143000">
                <a:moveTo>
                  <a:pt x="571498" y="1142997"/>
                </a:moveTo>
                <a:lnTo>
                  <a:pt x="524275" y="1141121"/>
                </a:lnTo>
                <a:lnTo>
                  <a:pt x="478168" y="1135587"/>
                </a:lnTo>
                <a:lnTo>
                  <a:pt x="433317" y="1126535"/>
                </a:lnTo>
                <a:lnTo>
                  <a:pt x="389864" y="1114108"/>
                </a:lnTo>
                <a:lnTo>
                  <a:pt x="347951" y="1098447"/>
                </a:lnTo>
                <a:lnTo>
                  <a:pt x="307718" y="1079693"/>
                </a:lnTo>
                <a:lnTo>
                  <a:pt x="269306" y="1057987"/>
                </a:lnTo>
                <a:lnTo>
                  <a:pt x="232858" y="1033471"/>
                </a:lnTo>
                <a:lnTo>
                  <a:pt x="198514" y="1006286"/>
                </a:lnTo>
                <a:lnTo>
                  <a:pt x="166415" y="976573"/>
                </a:lnTo>
                <a:lnTo>
                  <a:pt x="136703" y="944473"/>
                </a:lnTo>
                <a:lnTo>
                  <a:pt x="109518" y="910128"/>
                </a:lnTo>
                <a:lnTo>
                  <a:pt x="85003" y="873679"/>
                </a:lnTo>
                <a:lnTo>
                  <a:pt x="63299" y="835268"/>
                </a:lnTo>
                <a:lnTo>
                  <a:pt x="44546" y="795035"/>
                </a:lnTo>
                <a:lnTo>
                  <a:pt x="28886" y="753123"/>
                </a:lnTo>
                <a:lnTo>
                  <a:pt x="16460" y="709671"/>
                </a:lnTo>
                <a:lnTo>
                  <a:pt x="7409" y="664823"/>
                </a:lnTo>
                <a:lnTo>
                  <a:pt x="1871" y="618611"/>
                </a:lnTo>
                <a:lnTo>
                  <a:pt x="0" y="571498"/>
                </a:lnTo>
                <a:lnTo>
                  <a:pt x="1876" y="524275"/>
                </a:lnTo>
                <a:lnTo>
                  <a:pt x="7409" y="478168"/>
                </a:lnTo>
                <a:lnTo>
                  <a:pt x="16460" y="433317"/>
                </a:lnTo>
                <a:lnTo>
                  <a:pt x="28886" y="389864"/>
                </a:lnTo>
                <a:lnTo>
                  <a:pt x="44546" y="347951"/>
                </a:lnTo>
                <a:lnTo>
                  <a:pt x="63299" y="307718"/>
                </a:lnTo>
                <a:lnTo>
                  <a:pt x="85003" y="269306"/>
                </a:lnTo>
                <a:lnTo>
                  <a:pt x="109518" y="232858"/>
                </a:lnTo>
                <a:lnTo>
                  <a:pt x="136703" y="198514"/>
                </a:lnTo>
                <a:lnTo>
                  <a:pt x="166415" y="166415"/>
                </a:lnTo>
                <a:lnTo>
                  <a:pt x="198514" y="136703"/>
                </a:lnTo>
                <a:lnTo>
                  <a:pt x="232858" y="109518"/>
                </a:lnTo>
                <a:lnTo>
                  <a:pt x="269306" y="85003"/>
                </a:lnTo>
                <a:lnTo>
                  <a:pt x="307718" y="63299"/>
                </a:lnTo>
                <a:lnTo>
                  <a:pt x="347951" y="44546"/>
                </a:lnTo>
                <a:lnTo>
                  <a:pt x="389864" y="28886"/>
                </a:lnTo>
                <a:lnTo>
                  <a:pt x="433317" y="16460"/>
                </a:lnTo>
                <a:lnTo>
                  <a:pt x="478168" y="7409"/>
                </a:lnTo>
                <a:lnTo>
                  <a:pt x="524275" y="1876"/>
                </a:lnTo>
                <a:lnTo>
                  <a:pt x="571498" y="0"/>
                </a:lnTo>
                <a:lnTo>
                  <a:pt x="624867" y="2369"/>
                </a:lnTo>
                <a:lnTo>
                  <a:pt x="676633" y="9334"/>
                </a:lnTo>
                <a:lnTo>
                  <a:pt x="726635" y="20681"/>
                </a:lnTo>
                <a:lnTo>
                  <a:pt x="774714" y="36198"/>
                </a:lnTo>
                <a:lnTo>
                  <a:pt x="811921" y="51949"/>
                </a:lnTo>
                <a:lnTo>
                  <a:pt x="571498" y="51949"/>
                </a:lnTo>
                <a:lnTo>
                  <a:pt x="524288" y="54096"/>
                </a:lnTo>
                <a:lnTo>
                  <a:pt x="478422" y="60359"/>
                </a:lnTo>
                <a:lnTo>
                  <a:pt x="433795" y="70591"/>
                </a:lnTo>
                <a:lnTo>
                  <a:pt x="390691" y="84591"/>
                </a:lnTo>
                <a:lnTo>
                  <a:pt x="349297" y="102172"/>
                </a:lnTo>
                <a:lnTo>
                  <a:pt x="309801" y="123147"/>
                </a:lnTo>
                <a:lnTo>
                  <a:pt x="272389" y="147330"/>
                </a:lnTo>
                <a:lnTo>
                  <a:pt x="237249" y="174532"/>
                </a:lnTo>
                <a:lnTo>
                  <a:pt x="204568" y="204568"/>
                </a:lnTo>
                <a:lnTo>
                  <a:pt x="174532" y="237249"/>
                </a:lnTo>
                <a:lnTo>
                  <a:pt x="147330" y="272389"/>
                </a:lnTo>
                <a:lnTo>
                  <a:pt x="123147" y="309801"/>
                </a:lnTo>
                <a:lnTo>
                  <a:pt x="102172" y="349297"/>
                </a:lnTo>
                <a:lnTo>
                  <a:pt x="84591" y="390691"/>
                </a:lnTo>
                <a:lnTo>
                  <a:pt x="70591" y="433795"/>
                </a:lnTo>
                <a:lnTo>
                  <a:pt x="60359" y="478422"/>
                </a:lnTo>
                <a:lnTo>
                  <a:pt x="54083" y="524386"/>
                </a:lnTo>
                <a:lnTo>
                  <a:pt x="51949" y="571498"/>
                </a:lnTo>
                <a:lnTo>
                  <a:pt x="54098" y="618718"/>
                </a:lnTo>
                <a:lnTo>
                  <a:pt x="60359" y="664574"/>
                </a:lnTo>
                <a:lnTo>
                  <a:pt x="70591" y="709200"/>
                </a:lnTo>
                <a:lnTo>
                  <a:pt x="84591" y="752303"/>
                </a:lnTo>
                <a:lnTo>
                  <a:pt x="102172" y="793695"/>
                </a:lnTo>
                <a:lnTo>
                  <a:pt x="123147" y="833190"/>
                </a:lnTo>
                <a:lnTo>
                  <a:pt x="147330" y="870599"/>
                </a:lnTo>
                <a:lnTo>
                  <a:pt x="174532" y="905737"/>
                </a:lnTo>
                <a:lnTo>
                  <a:pt x="204568" y="938416"/>
                </a:lnTo>
                <a:lnTo>
                  <a:pt x="237249" y="968450"/>
                </a:lnTo>
                <a:lnTo>
                  <a:pt x="272389" y="995650"/>
                </a:lnTo>
                <a:lnTo>
                  <a:pt x="309801" y="1019831"/>
                </a:lnTo>
                <a:lnTo>
                  <a:pt x="349297" y="1040804"/>
                </a:lnTo>
                <a:lnTo>
                  <a:pt x="390691" y="1058384"/>
                </a:lnTo>
                <a:lnTo>
                  <a:pt x="433795" y="1072383"/>
                </a:lnTo>
                <a:lnTo>
                  <a:pt x="478422" y="1082613"/>
                </a:lnTo>
                <a:lnTo>
                  <a:pt x="524386" y="1088889"/>
                </a:lnTo>
                <a:lnTo>
                  <a:pt x="571498" y="1091022"/>
                </a:lnTo>
                <a:lnTo>
                  <a:pt x="810975" y="1091022"/>
                </a:lnTo>
                <a:lnTo>
                  <a:pt x="795046" y="1098447"/>
                </a:lnTo>
                <a:lnTo>
                  <a:pt x="753132" y="1114108"/>
                </a:lnTo>
                <a:lnTo>
                  <a:pt x="709680" y="1126535"/>
                </a:lnTo>
                <a:lnTo>
                  <a:pt x="664829" y="1135587"/>
                </a:lnTo>
                <a:lnTo>
                  <a:pt x="618721" y="1141121"/>
                </a:lnTo>
                <a:lnTo>
                  <a:pt x="571498" y="1142997"/>
                </a:lnTo>
                <a:close/>
              </a:path>
              <a:path w="1143000" h="1143000">
                <a:moveTo>
                  <a:pt x="948173" y="214299"/>
                </a:moveTo>
                <a:lnTo>
                  <a:pt x="914514" y="181367"/>
                </a:lnTo>
                <a:lnTo>
                  <a:pt x="878557" y="151909"/>
                </a:lnTo>
                <a:lnTo>
                  <a:pt x="840411" y="126031"/>
                </a:lnTo>
                <a:lnTo>
                  <a:pt x="800180" y="103841"/>
                </a:lnTo>
                <a:lnTo>
                  <a:pt x="757972" y="85445"/>
                </a:lnTo>
                <a:lnTo>
                  <a:pt x="713893" y="70951"/>
                </a:lnTo>
                <a:lnTo>
                  <a:pt x="668051" y="60466"/>
                </a:lnTo>
                <a:lnTo>
                  <a:pt x="620550" y="54096"/>
                </a:lnTo>
                <a:lnTo>
                  <a:pt x="571498" y="51949"/>
                </a:lnTo>
                <a:lnTo>
                  <a:pt x="811921" y="51949"/>
                </a:lnTo>
                <a:lnTo>
                  <a:pt x="864461" y="78885"/>
                </a:lnTo>
                <a:lnTo>
                  <a:pt x="905808" y="105628"/>
                </a:lnTo>
                <a:lnTo>
                  <a:pt x="944590" y="135688"/>
                </a:lnTo>
                <a:lnTo>
                  <a:pt x="980648" y="168849"/>
                </a:lnTo>
                <a:lnTo>
                  <a:pt x="980648" y="175324"/>
                </a:lnTo>
                <a:lnTo>
                  <a:pt x="987946" y="182230"/>
                </a:lnTo>
                <a:lnTo>
                  <a:pt x="990379" y="191571"/>
                </a:lnTo>
                <a:lnTo>
                  <a:pt x="987946" y="200907"/>
                </a:lnTo>
                <a:lnTo>
                  <a:pt x="980648" y="207799"/>
                </a:lnTo>
                <a:lnTo>
                  <a:pt x="948173" y="207799"/>
                </a:lnTo>
                <a:lnTo>
                  <a:pt x="948173" y="214299"/>
                </a:lnTo>
                <a:close/>
              </a:path>
              <a:path w="1143000" h="1143000">
                <a:moveTo>
                  <a:pt x="646916" y="714373"/>
                </a:moveTo>
                <a:lnTo>
                  <a:pt x="571498" y="714373"/>
                </a:lnTo>
                <a:lnTo>
                  <a:pt x="993623" y="272749"/>
                </a:lnTo>
                <a:lnTo>
                  <a:pt x="1032597" y="233774"/>
                </a:lnTo>
                <a:lnTo>
                  <a:pt x="1097547" y="162349"/>
                </a:lnTo>
                <a:lnTo>
                  <a:pt x="1104022" y="155849"/>
                </a:lnTo>
                <a:lnTo>
                  <a:pt x="1117022" y="155849"/>
                </a:lnTo>
                <a:lnTo>
                  <a:pt x="1142997" y="194824"/>
                </a:lnTo>
                <a:lnTo>
                  <a:pt x="1058572" y="279249"/>
                </a:lnTo>
                <a:lnTo>
                  <a:pt x="1026097" y="318199"/>
                </a:lnTo>
                <a:lnTo>
                  <a:pt x="646916" y="714373"/>
                </a:lnTo>
                <a:close/>
              </a:path>
              <a:path w="1143000" h="1143000">
                <a:moveTo>
                  <a:pt x="964410" y="217549"/>
                </a:moveTo>
                <a:lnTo>
                  <a:pt x="955075" y="215112"/>
                </a:lnTo>
                <a:lnTo>
                  <a:pt x="948173" y="207799"/>
                </a:lnTo>
                <a:lnTo>
                  <a:pt x="980648" y="207799"/>
                </a:lnTo>
                <a:lnTo>
                  <a:pt x="973745" y="215112"/>
                </a:lnTo>
                <a:lnTo>
                  <a:pt x="964410" y="217549"/>
                </a:lnTo>
                <a:close/>
              </a:path>
              <a:path w="1143000" h="1143000">
                <a:moveTo>
                  <a:pt x="810975" y="1091022"/>
                </a:moveTo>
                <a:lnTo>
                  <a:pt x="571498" y="1091022"/>
                </a:lnTo>
                <a:lnTo>
                  <a:pt x="618611" y="1088889"/>
                </a:lnTo>
                <a:lnTo>
                  <a:pt x="664575" y="1082613"/>
                </a:lnTo>
                <a:lnTo>
                  <a:pt x="709202" y="1072383"/>
                </a:lnTo>
                <a:lnTo>
                  <a:pt x="752306" y="1058384"/>
                </a:lnTo>
                <a:lnTo>
                  <a:pt x="793700" y="1040804"/>
                </a:lnTo>
                <a:lnTo>
                  <a:pt x="833196" y="1019831"/>
                </a:lnTo>
                <a:lnTo>
                  <a:pt x="870608" y="995650"/>
                </a:lnTo>
                <a:lnTo>
                  <a:pt x="905748" y="968450"/>
                </a:lnTo>
                <a:lnTo>
                  <a:pt x="938429" y="938416"/>
                </a:lnTo>
                <a:lnTo>
                  <a:pt x="968464" y="905737"/>
                </a:lnTo>
                <a:lnTo>
                  <a:pt x="995667" y="870599"/>
                </a:lnTo>
                <a:lnTo>
                  <a:pt x="1019849" y="833190"/>
                </a:lnTo>
                <a:lnTo>
                  <a:pt x="1040825" y="793695"/>
                </a:lnTo>
                <a:lnTo>
                  <a:pt x="1058406" y="752303"/>
                </a:lnTo>
                <a:lnTo>
                  <a:pt x="1072406" y="709200"/>
                </a:lnTo>
                <a:lnTo>
                  <a:pt x="1082638" y="664574"/>
                </a:lnTo>
                <a:lnTo>
                  <a:pt x="1088914" y="618611"/>
                </a:lnTo>
                <a:lnTo>
                  <a:pt x="1091047" y="571498"/>
                </a:lnTo>
                <a:lnTo>
                  <a:pt x="1088610" y="522786"/>
                </a:lnTo>
                <a:lnTo>
                  <a:pt x="1081300" y="474074"/>
                </a:lnTo>
                <a:lnTo>
                  <a:pt x="1069120" y="425361"/>
                </a:lnTo>
                <a:lnTo>
                  <a:pt x="1052072" y="376649"/>
                </a:lnTo>
                <a:lnTo>
                  <a:pt x="1052174" y="370773"/>
                </a:lnTo>
                <a:lnTo>
                  <a:pt x="1078060" y="345818"/>
                </a:lnTo>
                <a:lnTo>
                  <a:pt x="1087801" y="347032"/>
                </a:lnTo>
                <a:lnTo>
                  <a:pt x="1097547" y="350674"/>
                </a:lnTo>
                <a:lnTo>
                  <a:pt x="1097547" y="357174"/>
                </a:lnTo>
                <a:lnTo>
                  <a:pt x="1104022" y="357174"/>
                </a:lnTo>
                <a:lnTo>
                  <a:pt x="1104022" y="363674"/>
                </a:lnTo>
                <a:lnTo>
                  <a:pt x="1121070" y="413499"/>
                </a:lnTo>
                <a:lnTo>
                  <a:pt x="1133250" y="465149"/>
                </a:lnTo>
                <a:lnTo>
                  <a:pt x="1140560" y="518016"/>
                </a:lnTo>
                <a:lnTo>
                  <a:pt x="1142997" y="571498"/>
                </a:lnTo>
                <a:lnTo>
                  <a:pt x="1141121" y="618718"/>
                </a:lnTo>
                <a:lnTo>
                  <a:pt x="1135587" y="664823"/>
                </a:lnTo>
                <a:lnTo>
                  <a:pt x="1126537" y="709671"/>
                </a:lnTo>
                <a:lnTo>
                  <a:pt x="1114111" y="753123"/>
                </a:lnTo>
                <a:lnTo>
                  <a:pt x="1098451" y="795035"/>
                </a:lnTo>
                <a:lnTo>
                  <a:pt x="1079698" y="835268"/>
                </a:lnTo>
                <a:lnTo>
                  <a:pt x="1057993" y="873679"/>
                </a:lnTo>
                <a:lnTo>
                  <a:pt x="1033478" y="910128"/>
                </a:lnTo>
                <a:lnTo>
                  <a:pt x="1006294" y="944473"/>
                </a:lnTo>
                <a:lnTo>
                  <a:pt x="976582" y="976573"/>
                </a:lnTo>
                <a:lnTo>
                  <a:pt x="944483" y="1006286"/>
                </a:lnTo>
                <a:lnTo>
                  <a:pt x="910139" y="1033471"/>
                </a:lnTo>
                <a:lnTo>
                  <a:pt x="873690" y="1057987"/>
                </a:lnTo>
                <a:lnTo>
                  <a:pt x="835279" y="1079693"/>
                </a:lnTo>
                <a:lnTo>
                  <a:pt x="810975" y="1091022"/>
                </a:lnTo>
                <a:close/>
              </a:path>
              <a:path w="1143000" h="1143000">
                <a:moveTo>
                  <a:pt x="584498" y="779298"/>
                </a:moveTo>
                <a:lnTo>
                  <a:pt x="558498" y="779298"/>
                </a:lnTo>
                <a:lnTo>
                  <a:pt x="285749" y="506548"/>
                </a:lnTo>
                <a:lnTo>
                  <a:pt x="285749" y="493549"/>
                </a:lnTo>
                <a:lnTo>
                  <a:pt x="287983" y="484016"/>
                </a:lnTo>
                <a:lnTo>
                  <a:pt x="293871" y="475695"/>
                </a:lnTo>
                <a:lnTo>
                  <a:pt x="302191" y="469808"/>
                </a:lnTo>
                <a:lnTo>
                  <a:pt x="311724" y="467574"/>
                </a:lnTo>
                <a:lnTo>
                  <a:pt x="324724" y="467574"/>
                </a:lnTo>
                <a:lnTo>
                  <a:pt x="571498" y="714373"/>
                </a:lnTo>
                <a:lnTo>
                  <a:pt x="646916" y="714373"/>
                </a:lnTo>
                <a:lnTo>
                  <a:pt x="590973" y="772823"/>
                </a:lnTo>
                <a:lnTo>
                  <a:pt x="584498" y="779298"/>
                </a:lnTo>
                <a:close/>
              </a:path>
            </a:pathLst>
          </a:custGeom>
          <a:solidFill>
            <a:srgbClr val="1166B3"/>
          </a:solidFill>
        </p:spPr>
        <p:txBody>
          <a:bodyPr wrap="square" lIns="0" tIns="0" rIns="0" bIns="0" rtlCol="0"/>
          <a:lstStyle/>
          <a:p>
            <a:endParaRPr/>
          </a:p>
        </p:txBody>
      </p:sp>
      <p:sp>
        <p:nvSpPr>
          <p:cNvPr id="6" name="object 6"/>
          <p:cNvSpPr/>
          <p:nvPr/>
        </p:nvSpPr>
        <p:spPr>
          <a:xfrm>
            <a:off x="2952744" y="7210060"/>
            <a:ext cx="1143000" cy="1143000"/>
          </a:xfrm>
          <a:custGeom>
            <a:avLst/>
            <a:gdLst/>
            <a:ahLst/>
            <a:cxnLst/>
            <a:rect l="l" t="t" r="r" b="b"/>
            <a:pathLst>
              <a:path w="1143000" h="1143000">
                <a:moveTo>
                  <a:pt x="571498" y="1142997"/>
                </a:moveTo>
                <a:lnTo>
                  <a:pt x="524275" y="1141121"/>
                </a:lnTo>
                <a:lnTo>
                  <a:pt x="478168" y="1135587"/>
                </a:lnTo>
                <a:lnTo>
                  <a:pt x="433317" y="1126537"/>
                </a:lnTo>
                <a:lnTo>
                  <a:pt x="389864" y="1114111"/>
                </a:lnTo>
                <a:lnTo>
                  <a:pt x="347951" y="1098451"/>
                </a:lnTo>
                <a:lnTo>
                  <a:pt x="307718" y="1079698"/>
                </a:lnTo>
                <a:lnTo>
                  <a:pt x="269306" y="1057993"/>
                </a:lnTo>
                <a:lnTo>
                  <a:pt x="232858" y="1033478"/>
                </a:lnTo>
                <a:lnTo>
                  <a:pt x="198514" y="1006294"/>
                </a:lnTo>
                <a:lnTo>
                  <a:pt x="166415" y="976582"/>
                </a:lnTo>
                <a:lnTo>
                  <a:pt x="136703" y="944483"/>
                </a:lnTo>
                <a:lnTo>
                  <a:pt x="109518" y="910139"/>
                </a:lnTo>
                <a:lnTo>
                  <a:pt x="85003" y="873690"/>
                </a:lnTo>
                <a:lnTo>
                  <a:pt x="63299" y="835279"/>
                </a:lnTo>
                <a:lnTo>
                  <a:pt x="44546" y="795046"/>
                </a:lnTo>
                <a:lnTo>
                  <a:pt x="28886" y="753132"/>
                </a:lnTo>
                <a:lnTo>
                  <a:pt x="16460" y="709680"/>
                </a:lnTo>
                <a:lnTo>
                  <a:pt x="7409" y="664829"/>
                </a:lnTo>
                <a:lnTo>
                  <a:pt x="1871" y="618611"/>
                </a:lnTo>
                <a:lnTo>
                  <a:pt x="0" y="571498"/>
                </a:lnTo>
                <a:lnTo>
                  <a:pt x="1876" y="524275"/>
                </a:lnTo>
                <a:lnTo>
                  <a:pt x="7409" y="478168"/>
                </a:lnTo>
                <a:lnTo>
                  <a:pt x="16460" y="433317"/>
                </a:lnTo>
                <a:lnTo>
                  <a:pt x="28886" y="389864"/>
                </a:lnTo>
                <a:lnTo>
                  <a:pt x="44546" y="347951"/>
                </a:lnTo>
                <a:lnTo>
                  <a:pt x="63299" y="307718"/>
                </a:lnTo>
                <a:lnTo>
                  <a:pt x="85003" y="269306"/>
                </a:lnTo>
                <a:lnTo>
                  <a:pt x="109518" y="232858"/>
                </a:lnTo>
                <a:lnTo>
                  <a:pt x="136703" y="198514"/>
                </a:lnTo>
                <a:lnTo>
                  <a:pt x="166415" y="166415"/>
                </a:lnTo>
                <a:lnTo>
                  <a:pt x="198514" y="136703"/>
                </a:lnTo>
                <a:lnTo>
                  <a:pt x="232858" y="109518"/>
                </a:lnTo>
                <a:lnTo>
                  <a:pt x="269306" y="85003"/>
                </a:lnTo>
                <a:lnTo>
                  <a:pt x="307718" y="63299"/>
                </a:lnTo>
                <a:lnTo>
                  <a:pt x="347951" y="44546"/>
                </a:lnTo>
                <a:lnTo>
                  <a:pt x="389864" y="28886"/>
                </a:lnTo>
                <a:lnTo>
                  <a:pt x="433317" y="16460"/>
                </a:lnTo>
                <a:lnTo>
                  <a:pt x="478168" y="7409"/>
                </a:lnTo>
                <a:lnTo>
                  <a:pt x="524275" y="1876"/>
                </a:lnTo>
                <a:lnTo>
                  <a:pt x="571498" y="0"/>
                </a:lnTo>
                <a:lnTo>
                  <a:pt x="624867" y="2369"/>
                </a:lnTo>
                <a:lnTo>
                  <a:pt x="676633" y="9336"/>
                </a:lnTo>
                <a:lnTo>
                  <a:pt x="726635" y="20686"/>
                </a:lnTo>
                <a:lnTo>
                  <a:pt x="774714" y="36206"/>
                </a:lnTo>
                <a:lnTo>
                  <a:pt x="811898" y="51949"/>
                </a:lnTo>
                <a:lnTo>
                  <a:pt x="571498" y="51949"/>
                </a:lnTo>
                <a:lnTo>
                  <a:pt x="524288" y="54096"/>
                </a:lnTo>
                <a:lnTo>
                  <a:pt x="478422" y="60359"/>
                </a:lnTo>
                <a:lnTo>
                  <a:pt x="433795" y="70591"/>
                </a:lnTo>
                <a:lnTo>
                  <a:pt x="390691" y="84591"/>
                </a:lnTo>
                <a:lnTo>
                  <a:pt x="349297" y="102172"/>
                </a:lnTo>
                <a:lnTo>
                  <a:pt x="309801" y="123147"/>
                </a:lnTo>
                <a:lnTo>
                  <a:pt x="272389" y="147330"/>
                </a:lnTo>
                <a:lnTo>
                  <a:pt x="237249" y="174532"/>
                </a:lnTo>
                <a:lnTo>
                  <a:pt x="204568" y="204568"/>
                </a:lnTo>
                <a:lnTo>
                  <a:pt x="174532" y="237249"/>
                </a:lnTo>
                <a:lnTo>
                  <a:pt x="147330" y="272389"/>
                </a:lnTo>
                <a:lnTo>
                  <a:pt x="123147" y="309801"/>
                </a:lnTo>
                <a:lnTo>
                  <a:pt x="102172" y="349297"/>
                </a:lnTo>
                <a:lnTo>
                  <a:pt x="84591" y="390691"/>
                </a:lnTo>
                <a:lnTo>
                  <a:pt x="70591" y="433795"/>
                </a:lnTo>
                <a:lnTo>
                  <a:pt x="60359" y="478422"/>
                </a:lnTo>
                <a:lnTo>
                  <a:pt x="54083" y="524386"/>
                </a:lnTo>
                <a:lnTo>
                  <a:pt x="51949" y="571498"/>
                </a:lnTo>
                <a:lnTo>
                  <a:pt x="54098" y="618721"/>
                </a:lnTo>
                <a:lnTo>
                  <a:pt x="60359" y="664575"/>
                </a:lnTo>
                <a:lnTo>
                  <a:pt x="70591" y="709202"/>
                </a:lnTo>
                <a:lnTo>
                  <a:pt x="84591" y="752306"/>
                </a:lnTo>
                <a:lnTo>
                  <a:pt x="102172" y="793700"/>
                </a:lnTo>
                <a:lnTo>
                  <a:pt x="123147" y="833196"/>
                </a:lnTo>
                <a:lnTo>
                  <a:pt x="147330" y="870608"/>
                </a:lnTo>
                <a:lnTo>
                  <a:pt x="174532" y="905748"/>
                </a:lnTo>
                <a:lnTo>
                  <a:pt x="204568" y="938429"/>
                </a:lnTo>
                <a:lnTo>
                  <a:pt x="237249" y="968464"/>
                </a:lnTo>
                <a:lnTo>
                  <a:pt x="272389" y="995667"/>
                </a:lnTo>
                <a:lnTo>
                  <a:pt x="309801" y="1019849"/>
                </a:lnTo>
                <a:lnTo>
                  <a:pt x="349297" y="1040825"/>
                </a:lnTo>
                <a:lnTo>
                  <a:pt x="390691" y="1058406"/>
                </a:lnTo>
                <a:lnTo>
                  <a:pt x="433795" y="1072406"/>
                </a:lnTo>
                <a:lnTo>
                  <a:pt x="478422" y="1082638"/>
                </a:lnTo>
                <a:lnTo>
                  <a:pt x="524386" y="1088914"/>
                </a:lnTo>
                <a:lnTo>
                  <a:pt x="571498" y="1091047"/>
                </a:lnTo>
                <a:lnTo>
                  <a:pt x="810930" y="1091047"/>
                </a:lnTo>
                <a:lnTo>
                  <a:pt x="795046" y="1098451"/>
                </a:lnTo>
                <a:lnTo>
                  <a:pt x="753132" y="1114111"/>
                </a:lnTo>
                <a:lnTo>
                  <a:pt x="709680" y="1126537"/>
                </a:lnTo>
                <a:lnTo>
                  <a:pt x="664829" y="1135587"/>
                </a:lnTo>
                <a:lnTo>
                  <a:pt x="618721" y="1141121"/>
                </a:lnTo>
                <a:lnTo>
                  <a:pt x="571498" y="1142997"/>
                </a:lnTo>
                <a:close/>
              </a:path>
              <a:path w="1143000" h="1143000">
                <a:moveTo>
                  <a:pt x="948173" y="214324"/>
                </a:moveTo>
                <a:lnTo>
                  <a:pt x="914514" y="181385"/>
                </a:lnTo>
                <a:lnTo>
                  <a:pt x="878557" y="151920"/>
                </a:lnTo>
                <a:lnTo>
                  <a:pt x="840411" y="126038"/>
                </a:lnTo>
                <a:lnTo>
                  <a:pt x="800180" y="103845"/>
                </a:lnTo>
                <a:lnTo>
                  <a:pt x="757972" y="85447"/>
                </a:lnTo>
                <a:lnTo>
                  <a:pt x="713893" y="70952"/>
                </a:lnTo>
                <a:lnTo>
                  <a:pt x="668051" y="60466"/>
                </a:lnTo>
                <a:lnTo>
                  <a:pt x="620550" y="54096"/>
                </a:lnTo>
                <a:lnTo>
                  <a:pt x="571498" y="51949"/>
                </a:lnTo>
                <a:lnTo>
                  <a:pt x="811898" y="51949"/>
                </a:lnTo>
                <a:lnTo>
                  <a:pt x="864461" y="78896"/>
                </a:lnTo>
                <a:lnTo>
                  <a:pt x="905808" y="105638"/>
                </a:lnTo>
                <a:lnTo>
                  <a:pt x="944590" y="135694"/>
                </a:lnTo>
                <a:lnTo>
                  <a:pt x="980648" y="168849"/>
                </a:lnTo>
                <a:lnTo>
                  <a:pt x="980648" y="175349"/>
                </a:lnTo>
                <a:lnTo>
                  <a:pt x="987946" y="182251"/>
                </a:lnTo>
                <a:lnTo>
                  <a:pt x="990379" y="191587"/>
                </a:lnTo>
                <a:lnTo>
                  <a:pt x="987946" y="200922"/>
                </a:lnTo>
                <a:lnTo>
                  <a:pt x="980648" y="207824"/>
                </a:lnTo>
                <a:lnTo>
                  <a:pt x="948173" y="207824"/>
                </a:lnTo>
                <a:lnTo>
                  <a:pt x="948173" y="214324"/>
                </a:lnTo>
                <a:close/>
              </a:path>
              <a:path w="1143000" h="1143000">
                <a:moveTo>
                  <a:pt x="646919" y="714373"/>
                </a:moveTo>
                <a:lnTo>
                  <a:pt x="571498" y="714373"/>
                </a:lnTo>
                <a:lnTo>
                  <a:pt x="993623" y="272774"/>
                </a:lnTo>
                <a:lnTo>
                  <a:pt x="1032597" y="233799"/>
                </a:lnTo>
                <a:lnTo>
                  <a:pt x="1097547" y="162374"/>
                </a:lnTo>
                <a:lnTo>
                  <a:pt x="1104022" y="155874"/>
                </a:lnTo>
                <a:lnTo>
                  <a:pt x="1117022" y="155874"/>
                </a:lnTo>
                <a:lnTo>
                  <a:pt x="1142997" y="194824"/>
                </a:lnTo>
                <a:lnTo>
                  <a:pt x="1058572" y="279249"/>
                </a:lnTo>
                <a:lnTo>
                  <a:pt x="1026097" y="318224"/>
                </a:lnTo>
                <a:lnTo>
                  <a:pt x="646919" y="714373"/>
                </a:lnTo>
                <a:close/>
              </a:path>
              <a:path w="1143000" h="1143000">
                <a:moveTo>
                  <a:pt x="964410" y="217555"/>
                </a:moveTo>
                <a:lnTo>
                  <a:pt x="955075" y="215123"/>
                </a:lnTo>
                <a:lnTo>
                  <a:pt x="948173" y="207824"/>
                </a:lnTo>
                <a:lnTo>
                  <a:pt x="980648" y="207824"/>
                </a:lnTo>
                <a:lnTo>
                  <a:pt x="973745" y="215123"/>
                </a:lnTo>
                <a:lnTo>
                  <a:pt x="964410" y="217555"/>
                </a:lnTo>
                <a:close/>
              </a:path>
              <a:path w="1143000" h="1143000">
                <a:moveTo>
                  <a:pt x="810930" y="1091047"/>
                </a:moveTo>
                <a:lnTo>
                  <a:pt x="571498" y="1091047"/>
                </a:lnTo>
                <a:lnTo>
                  <a:pt x="618611" y="1088914"/>
                </a:lnTo>
                <a:lnTo>
                  <a:pt x="664575" y="1082638"/>
                </a:lnTo>
                <a:lnTo>
                  <a:pt x="709202" y="1072406"/>
                </a:lnTo>
                <a:lnTo>
                  <a:pt x="752306" y="1058406"/>
                </a:lnTo>
                <a:lnTo>
                  <a:pt x="793700" y="1040825"/>
                </a:lnTo>
                <a:lnTo>
                  <a:pt x="833196" y="1019849"/>
                </a:lnTo>
                <a:lnTo>
                  <a:pt x="870608" y="995667"/>
                </a:lnTo>
                <a:lnTo>
                  <a:pt x="905748" y="968464"/>
                </a:lnTo>
                <a:lnTo>
                  <a:pt x="938429" y="938429"/>
                </a:lnTo>
                <a:lnTo>
                  <a:pt x="968464" y="905748"/>
                </a:lnTo>
                <a:lnTo>
                  <a:pt x="995667" y="870608"/>
                </a:lnTo>
                <a:lnTo>
                  <a:pt x="1019849" y="833196"/>
                </a:lnTo>
                <a:lnTo>
                  <a:pt x="1040825" y="793700"/>
                </a:lnTo>
                <a:lnTo>
                  <a:pt x="1058406" y="752306"/>
                </a:lnTo>
                <a:lnTo>
                  <a:pt x="1072406" y="709202"/>
                </a:lnTo>
                <a:lnTo>
                  <a:pt x="1082638" y="664575"/>
                </a:lnTo>
                <a:lnTo>
                  <a:pt x="1088914" y="618611"/>
                </a:lnTo>
                <a:lnTo>
                  <a:pt x="1091047" y="571498"/>
                </a:lnTo>
                <a:lnTo>
                  <a:pt x="1088610" y="522790"/>
                </a:lnTo>
                <a:lnTo>
                  <a:pt x="1081300" y="474086"/>
                </a:lnTo>
                <a:lnTo>
                  <a:pt x="1069120" y="425382"/>
                </a:lnTo>
                <a:lnTo>
                  <a:pt x="1052072" y="376674"/>
                </a:lnTo>
                <a:lnTo>
                  <a:pt x="1052174" y="370787"/>
                </a:lnTo>
                <a:lnTo>
                  <a:pt x="1078060" y="345824"/>
                </a:lnTo>
                <a:lnTo>
                  <a:pt x="1087801" y="347043"/>
                </a:lnTo>
                <a:lnTo>
                  <a:pt x="1097547" y="350699"/>
                </a:lnTo>
                <a:lnTo>
                  <a:pt x="1097547" y="357199"/>
                </a:lnTo>
                <a:lnTo>
                  <a:pt x="1104022" y="357199"/>
                </a:lnTo>
                <a:lnTo>
                  <a:pt x="1104027" y="363686"/>
                </a:lnTo>
                <a:lnTo>
                  <a:pt x="1121070" y="413503"/>
                </a:lnTo>
                <a:lnTo>
                  <a:pt x="1133250" y="465158"/>
                </a:lnTo>
                <a:lnTo>
                  <a:pt x="1140560" y="518027"/>
                </a:lnTo>
                <a:lnTo>
                  <a:pt x="1142997" y="571498"/>
                </a:lnTo>
                <a:lnTo>
                  <a:pt x="1141121" y="618721"/>
                </a:lnTo>
                <a:lnTo>
                  <a:pt x="1135587" y="664829"/>
                </a:lnTo>
                <a:lnTo>
                  <a:pt x="1126537" y="709680"/>
                </a:lnTo>
                <a:lnTo>
                  <a:pt x="1114111" y="753132"/>
                </a:lnTo>
                <a:lnTo>
                  <a:pt x="1098451" y="795046"/>
                </a:lnTo>
                <a:lnTo>
                  <a:pt x="1079698" y="835279"/>
                </a:lnTo>
                <a:lnTo>
                  <a:pt x="1057993" y="873690"/>
                </a:lnTo>
                <a:lnTo>
                  <a:pt x="1033478" y="910139"/>
                </a:lnTo>
                <a:lnTo>
                  <a:pt x="1006294" y="944483"/>
                </a:lnTo>
                <a:lnTo>
                  <a:pt x="976582" y="976582"/>
                </a:lnTo>
                <a:lnTo>
                  <a:pt x="944483" y="1006294"/>
                </a:lnTo>
                <a:lnTo>
                  <a:pt x="910139" y="1033478"/>
                </a:lnTo>
                <a:lnTo>
                  <a:pt x="873690" y="1057993"/>
                </a:lnTo>
                <a:lnTo>
                  <a:pt x="835279" y="1079698"/>
                </a:lnTo>
                <a:lnTo>
                  <a:pt x="810930" y="1091047"/>
                </a:lnTo>
                <a:close/>
              </a:path>
              <a:path w="1143000" h="1143000">
                <a:moveTo>
                  <a:pt x="584498" y="779323"/>
                </a:moveTo>
                <a:lnTo>
                  <a:pt x="558498" y="779323"/>
                </a:lnTo>
                <a:lnTo>
                  <a:pt x="285749" y="506548"/>
                </a:lnTo>
                <a:lnTo>
                  <a:pt x="285749" y="493574"/>
                </a:lnTo>
                <a:lnTo>
                  <a:pt x="287983" y="484031"/>
                </a:lnTo>
                <a:lnTo>
                  <a:pt x="293871" y="475711"/>
                </a:lnTo>
                <a:lnTo>
                  <a:pt x="302191" y="469829"/>
                </a:lnTo>
                <a:lnTo>
                  <a:pt x="311724" y="467599"/>
                </a:lnTo>
                <a:lnTo>
                  <a:pt x="324724" y="467599"/>
                </a:lnTo>
                <a:lnTo>
                  <a:pt x="331199" y="474099"/>
                </a:lnTo>
                <a:lnTo>
                  <a:pt x="571498" y="714373"/>
                </a:lnTo>
                <a:lnTo>
                  <a:pt x="646919" y="714373"/>
                </a:lnTo>
                <a:lnTo>
                  <a:pt x="590973" y="772823"/>
                </a:lnTo>
                <a:lnTo>
                  <a:pt x="584498" y="779323"/>
                </a:lnTo>
                <a:close/>
              </a:path>
            </a:pathLst>
          </a:custGeom>
          <a:solidFill>
            <a:srgbClr val="1166B3"/>
          </a:solidFill>
        </p:spPr>
        <p:txBody>
          <a:bodyPr wrap="square" lIns="0" tIns="0" rIns="0" bIns="0" rtlCol="0"/>
          <a:lstStyle/>
          <a:p>
            <a:endParaRPr/>
          </a:p>
        </p:txBody>
      </p:sp>
      <p:sp>
        <p:nvSpPr>
          <p:cNvPr id="7" name="object 7"/>
          <p:cNvSpPr txBox="1">
            <a:spLocks noGrp="1"/>
          </p:cNvSpPr>
          <p:nvPr>
            <p:ph type="title"/>
          </p:nvPr>
        </p:nvSpPr>
        <p:spPr>
          <a:xfrm>
            <a:off x="949322" y="534631"/>
            <a:ext cx="4841878" cy="566822"/>
          </a:xfrm>
          <a:prstGeom prst="rect">
            <a:avLst/>
          </a:prstGeom>
        </p:spPr>
        <p:txBody>
          <a:bodyPr vert="horz" wrap="square" lIns="0" tIns="12700" rIns="0" bIns="0" rtlCol="0">
            <a:spAutoFit/>
          </a:bodyPr>
          <a:lstStyle/>
          <a:p>
            <a:pPr marL="12700">
              <a:lnSpc>
                <a:spcPct val="100000"/>
              </a:lnSpc>
              <a:spcBef>
                <a:spcPts val="100"/>
              </a:spcBef>
            </a:pPr>
            <a:r>
              <a:rPr spc="-10" dirty="0"/>
              <a:t>Conclusions</a:t>
            </a:r>
            <a:r>
              <a:rPr lang="it-IT" spc="-10" dirty="0"/>
              <a:t>: Keywords</a:t>
            </a:r>
            <a:endParaRPr spc="-1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334500"/>
            <a:ext cx="990600"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spc="-5" dirty="0">
                <a:solidFill>
                  <a:srgbClr val="BFBFC8"/>
                </a:solidFill>
                <a:latin typeface="Roboto"/>
                <a:cs typeface="Roboto"/>
              </a:rPr>
              <a:t>27</a:t>
            </a:r>
            <a:endParaRPr sz="2000" dirty="0">
              <a:latin typeface="Roboto"/>
              <a:cs typeface="Roboto"/>
            </a:endParaRPr>
          </a:p>
        </p:txBody>
      </p:sp>
      <p:sp>
        <p:nvSpPr>
          <p:cNvPr id="3" name="object 3"/>
          <p:cNvSpPr/>
          <p:nvPr/>
        </p:nvSpPr>
        <p:spPr>
          <a:xfrm>
            <a:off x="2952744" y="2727994"/>
            <a:ext cx="1143000" cy="1143000"/>
          </a:xfrm>
          <a:custGeom>
            <a:avLst/>
            <a:gdLst/>
            <a:ahLst/>
            <a:cxnLst/>
            <a:rect l="l" t="t" r="r" b="b"/>
            <a:pathLst>
              <a:path w="1143000" h="1143000">
                <a:moveTo>
                  <a:pt x="571498" y="1142997"/>
                </a:moveTo>
                <a:lnTo>
                  <a:pt x="524275" y="1141121"/>
                </a:lnTo>
                <a:lnTo>
                  <a:pt x="478168" y="1135587"/>
                </a:lnTo>
                <a:lnTo>
                  <a:pt x="433317" y="1126537"/>
                </a:lnTo>
                <a:lnTo>
                  <a:pt x="389864" y="1114111"/>
                </a:lnTo>
                <a:lnTo>
                  <a:pt x="347951" y="1098451"/>
                </a:lnTo>
                <a:lnTo>
                  <a:pt x="307718" y="1079698"/>
                </a:lnTo>
                <a:lnTo>
                  <a:pt x="269306" y="1057993"/>
                </a:lnTo>
                <a:lnTo>
                  <a:pt x="232858" y="1033478"/>
                </a:lnTo>
                <a:lnTo>
                  <a:pt x="198514" y="1006294"/>
                </a:lnTo>
                <a:lnTo>
                  <a:pt x="166415" y="976582"/>
                </a:lnTo>
                <a:lnTo>
                  <a:pt x="136703" y="944483"/>
                </a:lnTo>
                <a:lnTo>
                  <a:pt x="109518" y="910139"/>
                </a:lnTo>
                <a:lnTo>
                  <a:pt x="85003" y="873690"/>
                </a:lnTo>
                <a:lnTo>
                  <a:pt x="63299" y="835279"/>
                </a:lnTo>
                <a:lnTo>
                  <a:pt x="44546" y="795046"/>
                </a:lnTo>
                <a:lnTo>
                  <a:pt x="28886" y="753132"/>
                </a:lnTo>
                <a:lnTo>
                  <a:pt x="16460" y="709680"/>
                </a:lnTo>
                <a:lnTo>
                  <a:pt x="7409" y="664829"/>
                </a:lnTo>
                <a:lnTo>
                  <a:pt x="1871" y="618611"/>
                </a:lnTo>
                <a:lnTo>
                  <a:pt x="0" y="571498"/>
                </a:lnTo>
                <a:lnTo>
                  <a:pt x="1876" y="524275"/>
                </a:lnTo>
                <a:lnTo>
                  <a:pt x="7409" y="478168"/>
                </a:lnTo>
                <a:lnTo>
                  <a:pt x="16460" y="433317"/>
                </a:lnTo>
                <a:lnTo>
                  <a:pt x="28886" y="389864"/>
                </a:lnTo>
                <a:lnTo>
                  <a:pt x="44546" y="347951"/>
                </a:lnTo>
                <a:lnTo>
                  <a:pt x="63299" y="307718"/>
                </a:lnTo>
                <a:lnTo>
                  <a:pt x="85003" y="269306"/>
                </a:lnTo>
                <a:lnTo>
                  <a:pt x="109518" y="232858"/>
                </a:lnTo>
                <a:lnTo>
                  <a:pt x="136703" y="198514"/>
                </a:lnTo>
                <a:lnTo>
                  <a:pt x="166415" y="166415"/>
                </a:lnTo>
                <a:lnTo>
                  <a:pt x="198514" y="136703"/>
                </a:lnTo>
                <a:lnTo>
                  <a:pt x="232858" y="109518"/>
                </a:lnTo>
                <a:lnTo>
                  <a:pt x="269306" y="85003"/>
                </a:lnTo>
                <a:lnTo>
                  <a:pt x="307718" y="63299"/>
                </a:lnTo>
                <a:lnTo>
                  <a:pt x="347951" y="44546"/>
                </a:lnTo>
                <a:lnTo>
                  <a:pt x="389864" y="28886"/>
                </a:lnTo>
                <a:lnTo>
                  <a:pt x="433317" y="16460"/>
                </a:lnTo>
                <a:lnTo>
                  <a:pt x="478168" y="7409"/>
                </a:lnTo>
                <a:lnTo>
                  <a:pt x="524275" y="1876"/>
                </a:lnTo>
                <a:lnTo>
                  <a:pt x="571498" y="0"/>
                </a:lnTo>
                <a:lnTo>
                  <a:pt x="624867" y="2369"/>
                </a:lnTo>
                <a:lnTo>
                  <a:pt x="676633" y="9336"/>
                </a:lnTo>
                <a:lnTo>
                  <a:pt x="726635" y="20686"/>
                </a:lnTo>
                <a:lnTo>
                  <a:pt x="774714" y="36206"/>
                </a:lnTo>
                <a:lnTo>
                  <a:pt x="811898" y="51949"/>
                </a:lnTo>
                <a:lnTo>
                  <a:pt x="571498" y="51949"/>
                </a:lnTo>
                <a:lnTo>
                  <a:pt x="524288" y="54096"/>
                </a:lnTo>
                <a:lnTo>
                  <a:pt x="478422" y="60359"/>
                </a:lnTo>
                <a:lnTo>
                  <a:pt x="433795" y="70591"/>
                </a:lnTo>
                <a:lnTo>
                  <a:pt x="390691" y="84591"/>
                </a:lnTo>
                <a:lnTo>
                  <a:pt x="349297" y="102172"/>
                </a:lnTo>
                <a:lnTo>
                  <a:pt x="309801" y="123147"/>
                </a:lnTo>
                <a:lnTo>
                  <a:pt x="272389" y="147330"/>
                </a:lnTo>
                <a:lnTo>
                  <a:pt x="237249" y="174532"/>
                </a:lnTo>
                <a:lnTo>
                  <a:pt x="204568" y="204568"/>
                </a:lnTo>
                <a:lnTo>
                  <a:pt x="174532" y="237249"/>
                </a:lnTo>
                <a:lnTo>
                  <a:pt x="147330" y="272389"/>
                </a:lnTo>
                <a:lnTo>
                  <a:pt x="123147" y="309801"/>
                </a:lnTo>
                <a:lnTo>
                  <a:pt x="102172" y="349297"/>
                </a:lnTo>
                <a:lnTo>
                  <a:pt x="84591" y="390691"/>
                </a:lnTo>
                <a:lnTo>
                  <a:pt x="70591" y="433795"/>
                </a:lnTo>
                <a:lnTo>
                  <a:pt x="60359" y="478422"/>
                </a:lnTo>
                <a:lnTo>
                  <a:pt x="54083" y="524386"/>
                </a:lnTo>
                <a:lnTo>
                  <a:pt x="51949" y="571498"/>
                </a:lnTo>
                <a:lnTo>
                  <a:pt x="54098" y="618721"/>
                </a:lnTo>
                <a:lnTo>
                  <a:pt x="60359" y="664575"/>
                </a:lnTo>
                <a:lnTo>
                  <a:pt x="70591" y="709202"/>
                </a:lnTo>
                <a:lnTo>
                  <a:pt x="84591" y="752306"/>
                </a:lnTo>
                <a:lnTo>
                  <a:pt x="102172" y="793700"/>
                </a:lnTo>
                <a:lnTo>
                  <a:pt x="123147" y="833196"/>
                </a:lnTo>
                <a:lnTo>
                  <a:pt x="147330" y="870608"/>
                </a:lnTo>
                <a:lnTo>
                  <a:pt x="174532" y="905748"/>
                </a:lnTo>
                <a:lnTo>
                  <a:pt x="204568" y="938429"/>
                </a:lnTo>
                <a:lnTo>
                  <a:pt x="237249" y="968464"/>
                </a:lnTo>
                <a:lnTo>
                  <a:pt x="272389" y="995667"/>
                </a:lnTo>
                <a:lnTo>
                  <a:pt x="309801" y="1019849"/>
                </a:lnTo>
                <a:lnTo>
                  <a:pt x="349297" y="1040825"/>
                </a:lnTo>
                <a:lnTo>
                  <a:pt x="390691" y="1058406"/>
                </a:lnTo>
                <a:lnTo>
                  <a:pt x="433795" y="1072406"/>
                </a:lnTo>
                <a:lnTo>
                  <a:pt x="478422" y="1082638"/>
                </a:lnTo>
                <a:lnTo>
                  <a:pt x="524386" y="1088914"/>
                </a:lnTo>
                <a:lnTo>
                  <a:pt x="571498" y="1091047"/>
                </a:lnTo>
                <a:lnTo>
                  <a:pt x="810930" y="1091047"/>
                </a:lnTo>
                <a:lnTo>
                  <a:pt x="795046" y="1098451"/>
                </a:lnTo>
                <a:lnTo>
                  <a:pt x="753132" y="1114111"/>
                </a:lnTo>
                <a:lnTo>
                  <a:pt x="709680" y="1126537"/>
                </a:lnTo>
                <a:lnTo>
                  <a:pt x="664829" y="1135587"/>
                </a:lnTo>
                <a:lnTo>
                  <a:pt x="618721" y="1141121"/>
                </a:lnTo>
                <a:lnTo>
                  <a:pt x="571498" y="1142997"/>
                </a:lnTo>
                <a:close/>
              </a:path>
              <a:path w="1143000" h="1143000">
                <a:moveTo>
                  <a:pt x="948173" y="214299"/>
                </a:moveTo>
                <a:lnTo>
                  <a:pt x="914514" y="181367"/>
                </a:lnTo>
                <a:lnTo>
                  <a:pt x="878557" y="151909"/>
                </a:lnTo>
                <a:lnTo>
                  <a:pt x="840411" y="126031"/>
                </a:lnTo>
                <a:lnTo>
                  <a:pt x="800180" y="103841"/>
                </a:lnTo>
                <a:lnTo>
                  <a:pt x="757972" y="85445"/>
                </a:lnTo>
                <a:lnTo>
                  <a:pt x="713893" y="70951"/>
                </a:lnTo>
                <a:lnTo>
                  <a:pt x="668051" y="60466"/>
                </a:lnTo>
                <a:lnTo>
                  <a:pt x="620550" y="54096"/>
                </a:lnTo>
                <a:lnTo>
                  <a:pt x="571498" y="51949"/>
                </a:lnTo>
                <a:lnTo>
                  <a:pt x="811898" y="51949"/>
                </a:lnTo>
                <a:lnTo>
                  <a:pt x="864461" y="78896"/>
                </a:lnTo>
                <a:lnTo>
                  <a:pt x="905808" y="105638"/>
                </a:lnTo>
                <a:lnTo>
                  <a:pt x="944590" y="135694"/>
                </a:lnTo>
                <a:lnTo>
                  <a:pt x="980648" y="168849"/>
                </a:lnTo>
                <a:lnTo>
                  <a:pt x="980648" y="175349"/>
                </a:lnTo>
                <a:lnTo>
                  <a:pt x="987946" y="182241"/>
                </a:lnTo>
                <a:lnTo>
                  <a:pt x="990379" y="191577"/>
                </a:lnTo>
                <a:lnTo>
                  <a:pt x="987946" y="200918"/>
                </a:lnTo>
                <a:lnTo>
                  <a:pt x="980648" y="207824"/>
                </a:lnTo>
                <a:lnTo>
                  <a:pt x="948173" y="207824"/>
                </a:lnTo>
                <a:lnTo>
                  <a:pt x="948173" y="214299"/>
                </a:lnTo>
                <a:close/>
              </a:path>
              <a:path w="1143000" h="1143000">
                <a:moveTo>
                  <a:pt x="646919" y="714373"/>
                </a:moveTo>
                <a:lnTo>
                  <a:pt x="571498" y="714373"/>
                </a:lnTo>
                <a:lnTo>
                  <a:pt x="993623" y="272749"/>
                </a:lnTo>
                <a:lnTo>
                  <a:pt x="1032597" y="233799"/>
                </a:lnTo>
                <a:lnTo>
                  <a:pt x="1097547" y="162349"/>
                </a:lnTo>
                <a:lnTo>
                  <a:pt x="1104022" y="155849"/>
                </a:lnTo>
                <a:lnTo>
                  <a:pt x="1117022" y="155849"/>
                </a:lnTo>
                <a:lnTo>
                  <a:pt x="1142997" y="194824"/>
                </a:lnTo>
                <a:lnTo>
                  <a:pt x="1058572" y="279249"/>
                </a:lnTo>
                <a:lnTo>
                  <a:pt x="1026097" y="318224"/>
                </a:lnTo>
                <a:lnTo>
                  <a:pt x="646919" y="714373"/>
                </a:lnTo>
                <a:close/>
              </a:path>
              <a:path w="1143000" h="1143000">
                <a:moveTo>
                  <a:pt x="964410" y="217555"/>
                </a:moveTo>
                <a:lnTo>
                  <a:pt x="955075" y="215123"/>
                </a:lnTo>
                <a:lnTo>
                  <a:pt x="948173" y="207824"/>
                </a:lnTo>
                <a:lnTo>
                  <a:pt x="980648" y="207824"/>
                </a:lnTo>
                <a:lnTo>
                  <a:pt x="973745" y="215123"/>
                </a:lnTo>
                <a:lnTo>
                  <a:pt x="964410" y="217555"/>
                </a:lnTo>
                <a:close/>
              </a:path>
              <a:path w="1143000" h="1143000">
                <a:moveTo>
                  <a:pt x="810930" y="1091047"/>
                </a:moveTo>
                <a:lnTo>
                  <a:pt x="571498" y="1091047"/>
                </a:lnTo>
                <a:lnTo>
                  <a:pt x="618611" y="1088914"/>
                </a:lnTo>
                <a:lnTo>
                  <a:pt x="664575" y="1082638"/>
                </a:lnTo>
                <a:lnTo>
                  <a:pt x="709202" y="1072406"/>
                </a:lnTo>
                <a:lnTo>
                  <a:pt x="752306" y="1058406"/>
                </a:lnTo>
                <a:lnTo>
                  <a:pt x="793700" y="1040825"/>
                </a:lnTo>
                <a:lnTo>
                  <a:pt x="833196" y="1019849"/>
                </a:lnTo>
                <a:lnTo>
                  <a:pt x="870608" y="995667"/>
                </a:lnTo>
                <a:lnTo>
                  <a:pt x="905748" y="968464"/>
                </a:lnTo>
                <a:lnTo>
                  <a:pt x="938429" y="938429"/>
                </a:lnTo>
                <a:lnTo>
                  <a:pt x="968464" y="905748"/>
                </a:lnTo>
                <a:lnTo>
                  <a:pt x="995667" y="870608"/>
                </a:lnTo>
                <a:lnTo>
                  <a:pt x="1019849" y="833196"/>
                </a:lnTo>
                <a:lnTo>
                  <a:pt x="1040825" y="793700"/>
                </a:lnTo>
                <a:lnTo>
                  <a:pt x="1058406" y="752306"/>
                </a:lnTo>
                <a:lnTo>
                  <a:pt x="1072406" y="709202"/>
                </a:lnTo>
                <a:lnTo>
                  <a:pt x="1082638" y="664575"/>
                </a:lnTo>
                <a:lnTo>
                  <a:pt x="1088914" y="618611"/>
                </a:lnTo>
                <a:lnTo>
                  <a:pt x="1091047" y="571498"/>
                </a:lnTo>
                <a:lnTo>
                  <a:pt x="1088610" y="522786"/>
                </a:lnTo>
                <a:lnTo>
                  <a:pt x="1081300" y="474074"/>
                </a:lnTo>
                <a:lnTo>
                  <a:pt x="1069120" y="425372"/>
                </a:lnTo>
                <a:lnTo>
                  <a:pt x="1052072" y="376674"/>
                </a:lnTo>
                <a:lnTo>
                  <a:pt x="1052174" y="370784"/>
                </a:lnTo>
                <a:lnTo>
                  <a:pt x="1078060" y="345824"/>
                </a:lnTo>
                <a:lnTo>
                  <a:pt x="1087801" y="347043"/>
                </a:lnTo>
                <a:lnTo>
                  <a:pt x="1097547" y="350699"/>
                </a:lnTo>
                <a:lnTo>
                  <a:pt x="1097547" y="357174"/>
                </a:lnTo>
                <a:lnTo>
                  <a:pt x="1104022" y="357174"/>
                </a:lnTo>
                <a:lnTo>
                  <a:pt x="1104023" y="363677"/>
                </a:lnTo>
                <a:lnTo>
                  <a:pt x="1121070" y="413499"/>
                </a:lnTo>
                <a:lnTo>
                  <a:pt x="1133250" y="465149"/>
                </a:lnTo>
                <a:lnTo>
                  <a:pt x="1140560" y="518016"/>
                </a:lnTo>
                <a:lnTo>
                  <a:pt x="1142997" y="571498"/>
                </a:lnTo>
                <a:lnTo>
                  <a:pt x="1141121" y="618721"/>
                </a:lnTo>
                <a:lnTo>
                  <a:pt x="1135587" y="664829"/>
                </a:lnTo>
                <a:lnTo>
                  <a:pt x="1126537" y="709680"/>
                </a:lnTo>
                <a:lnTo>
                  <a:pt x="1114111" y="753132"/>
                </a:lnTo>
                <a:lnTo>
                  <a:pt x="1098451" y="795046"/>
                </a:lnTo>
                <a:lnTo>
                  <a:pt x="1079698" y="835279"/>
                </a:lnTo>
                <a:lnTo>
                  <a:pt x="1057993" y="873690"/>
                </a:lnTo>
                <a:lnTo>
                  <a:pt x="1033478" y="910139"/>
                </a:lnTo>
                <a:lnTo>
                  <a:pt x="1006294" y="944483"/>
                </a:lnTo>
                <a:lnTo>
                  <a:pt x="976582" y="976582"/>
                </a:lnTo>
                <a:lnTo>
                  <a:pt x="944483" y="1006294"/>
                </a:lnTo>
                <a:lnTo>
                  <a:pt x="910139" y="1033478"/>
                </a:lnTo>
                <a:lnTo>
                  <a:pt x="873690" y="1057993"/>
                </a:lnTo>
                <a:lnTo>
                  <a:pt x="835279" y="1079698"/>
                </a:lnTo>
                <a:lnTo>
                  <a:pt x="810930" y="1091047"/>
                </a:lnTo>
                <a:close/>
              </a:path>
              <a:path w="1143000" h="1143000">
                <a:moveTo>
                  <a:pt x="584498" y="779323"/>
                </a:moveTo>
                <a:lnTo>
                  <a:pt x="558498" y="779323"/>
                </a:lnTo>
                <a:lnTo>
                  <a:pt x="285749" y="506548"/>
                </a:lnTo>
                <a:lnTo>
                  <a:pt x="285749" y="493574"/>
                </a:lnTo>
                <a:lnTo>
                  <a:pt x="287983" y="484027"/>
                </a:lnTo>
                <a:lnTo>
                  <a:pt x="293871" y="475699"/>
                </a:lnTo>
                <a:lnTo>
                  <a:pt x="302191" y="469808"/>
                </a:lnTo>
                <a:lnTo>
                  <a:pt x="311724" y="467574"/>
                </a:lnTo>
                <a:lnTo>
                  <a:pt x="324724" y="467574"/>
                </a:lnTo>
                <a:lnTo>
                  <a:pt x="331202" y="474077"/>
                </a:lnTo>
                <a:lnTo>
                  <a:pt x="571498" y="714373"/>
                </a:lnTo>
                <a:lnTo>
                  <a:pt x="646919" y="714373"/>
                </a:lnTo>
                <a:lnTo>
                  <a:pt x="590973" y="772823"/>
                </a:lnTo>
                <a:lnTo>
                  <a:pt x="584498" y="779323"/>
                </a:lnTo>
                <a:close/>
              </a:path>
            </a:pathLst>
          </a:custGeom>
          <a:solidFill>
            <a:srgbClr val="1166B3"/>
          </a:solidFill>
        </p:spPr>
        <p:txBody>
          <a:bodyPr wrap="square" lIns="0" tIns="0" rIns="0" bIns="0" rtlCol="0"/>
          <a:lstStyle/>
          <a:p>
            <a:endParaRPr/>
          </a:p>
        </p:txBody>
      </p:sp>
      <p:sp>
        <p:nvSpPr>
          <p:cNvPr id="4" name="object 4"/>
          <p:cNvSpPr txBox="1"/>
          <p:nvPr/>
        </p:nvSpPr>
        <p:spPr>
          <a:xfrm>
            <a:off x="4648200" y="1494477"/>
            <a:ext cx="11953786" cy="8287525"/>
          </a:xfrm>
          <a:prstGeom prst="rect">
            <a:avLst/>
          </a:prstGeom>
        </p:spPr>
        <p:txBody>
          <a:bodyPr vert="horz" wrap="square" lIns="0" tIns="155575" rIns="0" bIns="0" rtlCol="0">
            <a:spAutoFit/>
          </a:bodyPr>
          <a:lstStyle/>
          <a:p>
            <a:pPr marL="75565">
              <a:lnSpc>
                <a:spcPct val="100000"/>
              </a:lnSpc>
              <a:spcBef>
                <a:spcPts val="1225"/>
              </a:spcBef>
            </a:pPr>
            <a:r>
              <a:rPr lang="en-US" sz="3600" spc="-10" dirty="0">
                <a:solidFill>
                  <a:srgbClr val="1166B3"/>
                </a:solidFill>
                <a:latin typeface="Roboto Condensed"/>
                <a:cs typeface="Roboto Condensed"/>
              </a:rPr>
              <a:t>INTERWEAVE</a:t>
            </a:r>
          </a:p>
          <a:p>
            <a:pPr marL="75565">
              <a:lnSpc>
                <a:spcPct val="100000"/>
              </a:lnSpc>
              <a:spcBef>
                <a:spcPts val="1225"/>
              </a:spcBef>
            </a:pPr>
            <a:r>
              <a:rPr lang="en-US" sz="2300" spc="-5" dirty="0">
                <a:solidFill>
                  <a:srgbClr val="858591"/>
                </a:solidFill>
                <a:latin typeface="Roboto"/>
                <a:cs typeface="Roboto"/>
              </a:rPr>
              <a:t>Promoting sinewy cooperation</a:t>
            </a:r>
            <a:endParaRPr lang="en-US" sz="2300" dirty="0">
              <a:latin typeface="Roboto"/>
              <a:cs typeface="Roboto"/>
            </a:endParaRPr>
          </a:p>
          <a:p>
            <a:pPr marL="532765" indent="-520700">
              <a:lnSpc>
                <a:spcPct val="100000"/>
              </a:lnSpc>
              <a:buFont typeface="AoyagiKouzanFontT"/>
              <a:buChar char="➢"/>
              <a:tabLst>
                <a:tab pos="532765" algn="l"/>
                <a:tab pos="533400" algn="l"/>
              </a:tabLst>
            </a:pPr>
            <a:r>
              <a:rPr lang="en-US" sz="2300" spc="-10" dirty="0">
                <a:solidFill>
                  <a:srgbClr val="858591"/>
                </a:solidFill>
                <a:latin typeface="Roboto"/>
                <a:cs typeface="Roboto"/>
              </a:rPr>
              <a:t>Increase of human resources (through internal sustainable opportunities and through external international projects)</a:t>
            </a:r>
            <a:endParaRPr lang="en-US" sz="2300" dirty="0">
              <a:latin typeface="Roboto"/>
              <a:cs typeface="Roboto"/>
            </a:endParaRPr>
          </a:p>
          <a:p>
            <a:pPr marL="532765" indent="-520700">
              <a:lnSpc>
                <a:spcPct val="100000"/>
              </a:lnSpc>
              <a:buFont typeface="AoyagiKouzanFontT"/>
              <a:buChar char="➢"/>
              <a:tabLst>
                <a:tab pos="532765" algn="l"/>
                <a:tab pos="533400" algn="l"/>
              </a:tabLst>
            </a:pPr>
            <a:r>
              <a:rPr lang="en-US" sz="2300" dirty="0">
                <a:solidFill>
                  <a:srgbClr val="858591"/>
                </a:solidFill>
                <a:latin typeface="Roboto"/>
                <a:cs typeface="Roboto"/>
              </a:rPr>
              <a:t>Requalification of human resources (through advanced training)</a:t>
            </a:r>
          </a:p>
          <a:p>
            <a:pPr marL="532765" indent="-520700">
              <a:lnSpc>
                <a:spcPct val="100000"/>
              </a:lnSpc>
              <a:buFont typeface="AoyagiKouzanFontT"/>
              <a:buChar char="➢"/>
              <a:tabLst>
                <a:tab pos="532765" algn="l"/>
                <a:tab pos="533400" algn="l"/>
              </a:tabLst>
            </a:pPr>
            <a:r>
              <a:rPr lang="en-US" sz="2300" dirty="0">
                <a:solidFill>
                  <a:srgbClr val="858591"/>
                </a:solidFill>
                <a:latin typeface="Roboto"/>
                <a:cs typeface="Roboto"/>
              </a:rPr>
              <a:t>Revamping of human resources (through sustainable professional dynamicity)</a:t>
            </a:r>
            <a:endParaRPr lang="en-US" sz="2300" dirty="0">
              <a:latin typeface="Roboto"/>
              <a:cs typeface="Roboto"/>
            </a:endParaRPr>
          </a:p>
          <a:p>
            <a:pPr>
              <a:lnSpc>
                <a:spcPct val="100000"/>
              </a:lnSpc>
              <a:spcBef>
                <a:spcPts val="40"/>
              </a:spcBef>
              <a:buClr>
                <a:srgbClr val="858591"/>
              </a:buClr>
              <a:buFont typeface="AoyagiKouzanFontT"/>
              <a:buChar char="➢"/>
            </a:pPr>
            <a:endParaRPr lang="en-US" sz="3250" dirty="0">
              <a:latin typeface="Roboto"/>
              <a:cs typeface="Roboto"/>
            </a:endParaRPr>
          </a:p>
          <a:p>
            <a:pPr marL="75565">
              <a:lnSpc>
                <a:spcPct val="100000"/>
              </a:lnSpc>
              <a:spcBef>
                <a:spcPts val="5"/>
              </a:spcBef>
            </a:pPr>
            <a:r>
              <a:rPr lang="en-US" sz="3600" spc="-15" dirty="0">
                <a:solidFill>
                  <a:srgbClr val="1166B3"/>
                </a:solidFill>
                <a:latin typeface="Roboto Condensed"/>
                <a:cs typeface="Roboto Condensed"/>
              </a:rPr>
              <a:t>INTERSPERSE</a:t>
            </a:r>
            <a:endParaRPr lang="en-US" sz="3600" dirty="0">
              <a:latin typeface="Roboto Condensed"/>
              <a:cs typeface="Roboto Condensed"/>
            </a:endParaRPr>
          </a:p>
          <a:p>
            <a:pPr marL="12065">
              <a:spcBef>
                <a:spcPts val="715"/>
              </a:spcBef>
              <a:tabLst>
                <a:tab pos="532765" algn="l"/>
                <a:tab pos="533400" algn="l"/>
              </a:tabLst>
            </a:pPr>
            <a:r>
              <a:rPr lang="en-US" sz="2300" spc="-5" dirty="0">
                <a:solidFill>
                  <a:srgbClr val="858591"/>
                </a:solidFill>
                <a:latin typeface="Roboto"/>
                <a:cs typeface="Roboto"/>
              </a:rPr>
              <a:t>Promoting robust dissemination</a:t>
            </a:r>
          </a:p>
          <a:p>
            <a:pPr marL="532765" indent="-520700">
              <a:spcBef>
                <a:spcPts val="715"/>
              </a:spcBef>
              <a:buFont typeface="AoyagiKouzanFontT"/>
              <a:buChar char="➢"/>
              <a:tabLst>
                <a:tab pos="532765" algn="l"/>
                <a:tab pos="533400" algn="l"/>
              </a:tabLst>
            </a:pPr>
            <a:r>
              <a:rPr lang="en-US" sz="2300" spc="-5" dirty="0">
                <a:solidFill>
                  <a:srgbClr val="858591"/>
                </a:solidFill>
                <a:latin typeface="Roboto"/>
                <a:cs typeface="Roboto"/>
              </a:rPr>
              <a:t>Increase of strategic publications (through new publication outlets)</a:t>
            </a:r>
            <a:endParaRPr lang="en-US" sz="2300" dirty="0">
              <a:latin typeface="Roboto"/>
              <a:cs typeface="Roboto"/>
            </a:endParaRPr>
          </a:p>
          <a:p>
            <a:pPr marL="532765" indent="-520700">
              <a:buFont typeface="AoyagiKouzanFontT"/>
              <a:buChar char="➢"/>
              <a:tabLst>
                <a:tab pos="532765" algn="l"/>
                <a:tab pos="533400" algn="l"/>
              </a:tabLst>
            </a:pPr>
            <a:r>
              <a:rPr lang="en-US" sz="2300" spc="-5" dirty="0">
                <a:solidFill>
                  <a:srgbClr val="858591"/>
                </a:solidFill>
                <a:latin typeface="Roboto"/>
                <a:cs typeface="Roboto"/>
              </a:rPr>
              <a:t>Remodeling of dissemination outputs (in line with new generation audiences)</a:t>
            </a:r>
            <a:endParaRPr lang="en-US" sz="2300" dirty="0">
              <a:latin typeface="Roboto"/>
              <a:cs typeface="Roboto"/>
            </a:endParaRPr>
          </a:p>
          <a:p>
            <a:pPr marL="532765" indent="-520700">
              <a:buFont typeface="AoyagiKouzanFontT"/>
              <a:buChar char="➢"/>
              <a:tabLst>
                <a:tab pos="532765" algn="l"/>
                <a:tab pos="533400" algn="l"/>
              </a:tabLst>
            </a:pPr>
            <a:r>
              <a:rPr lang="en-US" sz="2300" spc="-5" dirty="0">
                <a:solidFill>
                  <a:srgbClr val="858591"/>
                </a:solidFill>
                <a:latin typeface="Roboto"/>
                <a:cs typeface="Roboto"/>
              </a:rPr>
              <a:t>Restructuring of research lines (through aggregation in maximum impact research platforms)</a:t>
            </a:r>
            <a:endParaRPr lang="en-US" sz="2300" dirty="0">
              <a:latin typeface="Roboto"/>
              <a:cs typeface="Roboto"/>
            </a:endParaRPr>
          </a:p>
          <a:p>
            <a:pPr>
              <a:lnSpc>
                <a:spcPct val="100000"/>
              </a:lnSpc>
              <a:spcBef>
                <a:spcPts val="40"/>
              </a:spcBef>
              <a:buClr>
                <a:srgbClr val="858591"/>
              </a:buClr>
              <a:buFont typeface="AoyagiKouzanFontT"/>
              <a:buChar char="➢"/>
            </a:pPr>
            <a:endParaRPr lang="en-US" sz="3250" dirty="0">
              <a:latin typeface="Roboto"/>
              <a:cs typeface="Roboto"/>
            </a:endParaRPr>
          </a:p>
          <a:p>
            <a:pPr marL="75565">
              <a:lnSpc>
                <a:spcPct val="100000"/>
              </a:lnSpc>
              <a:spcBef>
                <a:spcPts val="5"/>
              </a:spcBef>
            </a:pPr>
            <a:r>
              <a:rPr lang="en-US" sz="3600" spc="-15" dirty="0">
                <a:solidFill>
                  <a:srgbClr val="1166B3"/>
                </a:solidFill>
                <a:latin typeface="Roboto Condensed"/>
                <a:cs typeface="Roboto Condensed"/>
              </a:rPr>
              <a:t>INTERCEPT</a:t>
            </a:r>
            <a:endParaRPr lang="en-US" sz="3600" dirty="0">
              <a:latin typeface="Roboto Condensed"/>
              <a:cs typeface="Roboto Condensed"/>
            </a:endParaRPr>
          </a:p>
          <a:p>
            <a:pPr marL="12065">
              <a:lnSpc>
                <a:spcPct val="100000"/>
              </a:lnSpc>
              <a:spcBef>
                <a:spcPts val="715"/>
              </a:spcBef>
              <a:tabLst>
                <a:tab pos="532765" algn="l"/>
                <a:tab pos="533400" algn="l"/>
              </a:tabLst>
            </a:pPr>
            <a:r>
              <a:rPr lang="en-US" sz="2300" spc="-5" dirty="0">
                <a:solidFill>
                  <a:srgbClr val="858591"/>
                </a:solidFill>
                <a:latin typeface="Roboto"/>
                <a:cs typeface="Roboto"/>
              </a:rPr>
              <a:t>Promoting frontier research</a:t>
            </a:r>
          </a:p>
          <a:p>
            <a:pPr marL="532765" indent="-520700">
              <a:lnSpc>
                <a:spcPct val="100000"/>
              </a:lnSpc>
              <a:spcBef>
                <a:spcPts val="715"/>
              </a:spcBef>
              <a:buFont typeface="AoyagiKouzanFontT"/>
              <a:buChar char="➢"/>
              <a:tabLst>
                <a:tab pos="532765" algn="l"/>
                <a:tab pos="533400" algn="l"/>
              </a:tabLst>
            </a:pPr>
            <a:r>
              <a:rPr lang="en-US" sz="2300" spc="-5" dirty="0">
                <a:solidFill>
                  <a:srgbClr val="858591"/>
                </a:solidFill>
                <a:latin typeface="Roboto"/>
                <a:cs typeface="Roboto"/>
              </a:rPr>
              <a:t>Through anticipating ethical needs in future frontier research</a:t>
            </a:r>
            <a:endParaRPr lang="en-US" sz="2300" dirty="0">
              <a:latin typeface="Roboto"/>
              <a:cs typeface="Roboto"/>
            </a:endParaRPr>
          </a:p>
          <a:p>
            <a:pPr marL="532765" indent="-520700">
              <a:lnSpc>
                <a:spcPct val="100000"/>
              </a:lnSpc>
              <a:buFont typeface="AoyagiKouzanFontT"/>
              <a:buChar char="➢"/>
              <a:tabLst>
                <a:tab pos="532765" algn="l"/>
                <a:tab pos="533400" algn="l"/>
              </a:tabLst>
            </a:pPr>
            <a:r>
              <a:rPr lang="en-US" sz="2300" spc="-10" dirty="0">
                <a:solidFill>
                  <a:srgbClr val="858591"/>
                </a:solidFill>
                <a:latin typeface="Roboto"/>
                <a:cs typeface="Roboto"/>
              </a:rPr>
              <a:t>Through intense internal and international synergy</a:t>
            </a:r>
          </a:p>
          <a:p>
            <a:pPr marL="532765" indent="-520700">
              <a:lnSpc>
                <a:spcPct val="100000"/>
              </a:lnSpc>
              <a:buFont typeface="AoyagiKouzanFontT"/>
              <a:buChar char="➢"/>
              <a:tabLst>
                <a:tab pos="532765" algn="l"/>
                <a:tab pos="533400" algn="l"/>
              </a:tabLst>
            </a:pPr>
            <a:r>
              <a:rPr lang="en-US" sz="2300" spc="-10" dirty="0">
                <a:solidFill>
                  <a:srgbClr val="858591"/>
                </a:solidFill>
                <a:latin typeface="Roboto"/>
                <a:cs typeface="Roboto"/>
              </a:rPr>
              <a:t>Training privileging High-Risk / High Gain early stage </a:t>
            </a:r>
            <a:r>
              <a:rPr lang="en-US" sz="2300" spc="-10">
                <a:solidFill>
                  <a:srgbClr val="858591"/>
                </a:solidFill>
                <a:latin typeface="Roboto"/>
                <a:cs typeface="Roboto"/>
              </a:rPr>
              <a:t>career projects</a:t>
            </a:r>
            <a:endParaRPr lang="en-US" sz="2300" dirty="0">
              <a:latin typeface="Roboto"/>
              <a:cs typeface="Roboto"/>
            </a:endParaRPr>
          </a:p>
        </p:txBody>
      </p:sp>
      <p:sp>
        <p:nvSpPr>
          <p:cNvPr id="5" name="object 5"/>
          <p:cNvSpPr/>
          <p:nvPr/>
        </p:nvSpPr>
        <p:spPr>
          <a:xfrm>
            <a:off x="2952744" y="4969040"/>
            <a:ext cx="1143000" cy="1143000"/>
          </a:xfrm>
          <a:custGeom>
            <a:avLst/>
            <a:gdLst/>
            <a:ahLst/>
            <a:cxnLst/>
            <a:rect l="l" t="t" r="r" b="b"/>
            <a:pathLst>
              <a:path w="1143000" h="1143000">
                <a:moveTo>
                  <a:pt x="571498" y="1142997"/>
                </a:moveTo>
                <a:lnTo>
                  <a:pt x="524275" y="1141121"/>
                </a:lnTo>
                <a:lnTo>
                  <a:pt x="478168" y="1135587"/>
                </a:lnTo>
                <a:lnTo>
                  <a:pt x="433317" y="1126535"/>
                </a:lnTo>
                <a:lnTo>
                  <a:pt x="389864" y="1114108"/>
                </a:lnTo>
                <a:lnTo>
                  <a:pt x="347951" y="1098447"/>
                </a:lnTo>
                <a:lnTo>
                  <a:pt x="307718" y="1079693"/>
                </a:lnTo>
                <a:lnTo>
                  <a:pt x="269306" y="1057987"/>
                </a:lnTo>
                <a:lnTo>
                  <a:pt x="232858" y="1033471"/>
                </a:lnTo>
                <a:lnTo>
                  <a:pt x="198514" y="1006286"/>
                </a:lnTo>
                <a:lnTo>
                  <a:pt x="166415" y="976573"/>
                </a:lnTo>
                <a:lnTo>
                  <a:pt x="136703" y="944473"/>
                </a:lnTo>
                <a:lnTo>
                  <a:pt x="109518" y="910128"/>
                </a:lnTo>
                <a:lnTo>
                  <a:pt x="85003" y="873679"/>
                </a:lnTo>
                <a:lnTo>
                  <a:pt x="63299" y="835268"/>
                </a:lnTo>
                <a:lnTo>
                  <a:pt x="44546" y="795035"/>
                </a:lnTo>
                <a:lnTo>
                  <a:pt x="28886" y="753123"/>
                </a:lnTo>
                <a:lnTo>
                  <a:pt x="16460" y="709671"/>
                </a:lnTo>
                <a:lnTo>
                  <a:pt x="7409" y="664823"/>
                </a:lnTo>
                <a:lnTo>
                  <a:pt x="1871" y="618611"/>
                </a:lnTo>
                <a:lnTo>
                  <a:pt x="0" y="571498"/>
                </a:lnTo>
                <a:lnTo>
                  <a:pt x="1876" y="524275"/>
                </a:lnTo>
                <a:lnTo>
                  <a:pt x="7409" y="478168"/>
                </a:lnTo>
                <a:lnTo>
                  <a:pt x="16460" y="433317"/>
                </a:lnTo>
                <a:lnTo>
                  <a:pt x="28886" y="389864"/>
                </a:lnTo>
                <a:lnTo>
                  <a:pt x="44546" y="347951"/>
                </a:lnTo>
                <a:lnTo>
                  <a:pt x="63299" y="307718"/>
                </a:lnTo>
                <a:lnTo>
                  <a:pt x="85003" y="269306"/>
                </a:lnTo>
                <a:lnTo>
                  <a:pt x="109518" y="232858"/>
                </a:lnTo>
                <a:lnTo>
                  <a:pt x="136703" y="198514"/>
                </a:lnTo>
                <a:lnTo>
                  <a:pt x="166415" y="166415"/>
                </a:lnTo>
                <a:lnTo>
                  <a:pt x="198514" y="136703"/>
                </a:lnTo>
                <a:lnTo>
                  <a:pt x="232858" y="109518"/>
                </a:lnTo>
                <a:lnTo>
                  <a:pt x="269306" y="85003"/>
                </a:lnTo>
                <a:lnTo>
                  <a:pt x="307718" y="63299"/>
                </a:lnTo>
                <a:lnTo>
                  <a:pt x="347951" y="44546"/>
                </a:lnTo>
                <a:lnTo>
                  <a:pt x="389864" y="28886"/>
                </a:lnTo>
                <a:lnTo>
                  <a:pt x="433317" y="16460"/>
                </a:lnTo>
                <a:lnTo>
                  <a:pt x="478168" y="7409"/>
                </a:lnTo>
                <a:lnTo>
                  <a:pt x="524275" y="1876"/>
                </a:lnTo>
                <a:lnTo>
                  <a:pt x="571498" y="0"/>
                </a:lnTo>
                <a:lnTo>
                  <a:pt x="624867" y="2369"/>
                </a:lnTo>
                <a:lnTo>
                  <a:pt x="676633" y="9334"/>
                </a:lnTo>
                <a:lnTo>
                  <a:pt x="726635" y="20681"/>
                </a:lnTo>
                <a:lnTo>
                  <a:pt x="774714" y="36198"/>
                </a:lnTo>
                <a:lnTo>
                  <a:pt x="811921" y="51949"/>
                </a:lnTo>
                <a:lnTo>
                  <a:pt x="571498" y="51949"/>
                </a:lnTo>
                <a:lnTo>
                  <a:pt x="524288" y="54096"/>
                </a:lnTo>
                <a:lnTo>
                  <a:pt x="478422" y="60359"/>
                </a:lnTo>
                <a:lnTo>
                  <a:pt x="433795" y="70591"/>
                </a:lnTo>
                <a:lnTo>
                  <a:pt x="390691" y="84591"/>
                </a:lnTo>
                <a:lnTo>
                  <a:pt x="349297" y="102172"/>
                </a:lnTo>
                <a:lnTo>
                  <a:pt x="309801" y="123147"/>
                </a:lnTo>
                <a:lnTo>
                  <a:pt x="272389" y="147330"/>
                </a:lnTo>
                <a:lnTo>
                  <a:pt x="237249" y="174532"/>
                </a:lnTo>
                <a:lnTo>
                  <a:pt x="204568" y="204568"/>
                </a:lnTo>
                <a:lnTo>
                  <a:pt x="174532" y="237249"/>
                </a:lnTo>
                <a:lnTo>
                  <a:pt x="147330" y="272389"/>
                </a:lnTo>
                <a:lnTo>
                  <a:pt x="123147" y="309801"/>
                </a:lnTo>
                <a:lnTo>
                  <a:pt x="102172" y="349297"/>
                </a:lnTo>
                <a:lnTo>
                  <a:pt x="84591" y="390691"/>
                </a:lnTo>
                <a:lnTo>
                  <a:pt x="70591" y="433795"/>
                </a:lnTo>
                <a:lnTo>
                  <a:pt x="60359" y="478422"/>
                </a:lnTo>
                <a:lnTo>
                  <a:pt x="54083" y="524386"/>
                </a:lnTo>
                <a:lnTo>
                  <a:pt x="51949" y="571498"/>
                </a:lnTo>
                <a:lnTo>
                  <a:pt x="54098" y="618718"/>
                </a:lnTo>
                <a:lnTo>
                  <a:pt x="60359" y="664574"/>
                </a:lnTo>
                <a:lnTo>
                  <a:pt x="70591" y="709200"/>
                </a:lnTo>
                <a:lnTo>
                  <a:pt x="84591" y="752303"/>
                </a:lnTo>
                <a:lnTo>
                  <a:pt x="102172" y="793695"/>
                </a:lnTo>
                <a:lnTo>
                  <a:pt x="123147" y="833190"/>
                </a:lnTo>
                <a:lnTo>
                  <a:pt x="147330" y="870599"/>
                </a:lnTo>
                <a:lnTo>
                  <a:pt x="174532" y="905737"/>
                </a:lnTo>
                <a:lnTo>
                  <a:pt x="204568" y="938416"/>
                </a:lnTo>
                <a:lnTo>
                  <a:pt x="237249" y="968450"/>
                </a:lnTo>
                <a:lnTo>
                  <a:pt x="272389" y="995650"/>
                </a:lnTo>
                <a:lnTo>
                  <a:pt x="309801" y="1019831"/>
                </a:lnTo>
                <a:lnTo>
                  <a:pt x="349297" y="1040804"/>
                </a:lnTo>
                <a:lnTo>
                  <a:pt x="390691" y="1058384"/>
                </a:lnTo>
                <a:lnTo>
                  <a:pt x="433795" y="1072383"/>
                </a:lnTo>
                <a:lnTo>
                  <a:pt x="478422" y="1082613"/>
                </a:lnTo>
                <a:lnTo>
                  <a:pt x="524386" y="1088889"/>
                </a:lnTo>
                <a:lnTo>
                  <a:pt x="571498" y="1091022"/>
                </a:lnTo>
                <a:lnTo>
                  <a:pt x="810975" y="1091022"/>
                </a:lnTo>
                <a:lnTo>
                  <a:pt x="795046" y="1098447"/>
                </a:lnTo>
                <a:lnTo>
                  <a:pt x="753132" y="1114108"/>
                </a:lnTo>
                <a:lnTo>
                  <a:pt x="709680" y="1126535"/>
                </a:lnTo>
                <a:lnTo>
                  <a:pt x="664829" y="1135587"/>
                </a:lnTo>
                <a:lnTo>
                  <a:pt x="618721" y="1141121"/>
                </a:lnTo>
                <a:lnTo>
                  <a:pt x="571498" y="1142997"/>
                </a:lnTo>
                <a:close/>
              </a:path>
              <a:path w="1143000" h="1143000">
                <a:moveTo>
                  <a:pt x="948173" y="214299"/>
                </a:moveTo>
                <a:lnTo>
                  <a:pt x="914514" y="181367"/>
                </a:lnTo>
                <a:lnTo>
                  <a:pt x="878557" y="151909"/>
                </a:lnTo>
                <a:lnTo>
                  <a:pt x="840411" y="126031"/>
                </a:lnTo>
                <a:lnTo>
                  <a:pt x="800180" y="103841"/>
                </a:lnTo>
                <a:lnTo>
                  <a:pt x="757972" y="85445"/>
                </a:lnTo>
                <a:lnTo>
                  <a:pt x="713893" y="70951"/>
                </a:lnTo>
                <a:lnTo>
                  <a:pt x="668051" y="60466"/>
                </a:lnTo>
                <a:lnTo>
                  <a:pt x="620550" y="54096"/>
                </a:lnTo>
                <a:lnTo>
                  <a:pt x="571498" y="51949"/>
                </a:lnTo>
                <a:lnTo>
                  <a:pt x="811921" y="51949"/>
                </a:lnTo>
                <a:lnTo>
                  <a:pt x="864461" y="78885"/>
                </a:lnTo>
                <a:lnTo>
                  <a:pt x="905808" y="105628"/>
                </a:lnTo>
                <a:lnTo>
                  <a:pt x="944590" y="135688"/>
                </a:lnTo>
                <a:lnTo>
                  <a:pt x="980648" y="168849"/>
                </a:lnTo>
                <a:lnTo>
                  <a:pt x="980648" y="175324"/>
                </a:lnTo>
                <a:lnTo>
                  <a:pt x="987946" y="182230"/>
                </a:lnTo>
                <a:lnTo>
                  <a:pt x="990379" y="191571"/>
                </a:lnTo>
                <a:lnTo>
                  <a:pt x="987946" y="200907"/>
                </a:lnTo>
                <a:lnTo>
                  <a:pt x="980648" y="207799"/>
                </a:lnTo>
                <a:lnTo>
                  <a:pt x="948173" y="207799"/>
                </a:lnTo>
                <a:lnTo>
                  <a:pt x="948173" y="214299"/>
                </a:lnTo>
                <a:close/>
              </a:path>
              <a:path w="1143000" h="1143000">
                <a:moveTo>
                  <a:pt x="646916" y="714373"/>
                </a:moveTo>
                <a:lnTo>
                  <a:pt x="571498" y="714373"/>
                </a:lnTo>
                <a:lnTo>
                  <a:pt x="993623" y="272749"/>
                </a:lnTo>
                <a:lnTo>
                  <a:pt x="1032597" y="233774"/>
                </a:lnTo>
                <a:lnTo>
                  <a:pt x="1097547" y="162349"/>
                </a:lnTo>
                <a:lnTo>
                  <a:pt x="1104022" y="155849"/>
                </a:lnTo>
                <a:lnTo>
                  <a:pt x="1117022" y="155849"/>
                </a:lnTo>
                <a:lnTo>
                  <a:pt x="1142997" y="194824"/>
                </a:lnTo>
                <a:lnTo>
                  <a:pt x="1058572" y="279249"/>
                </a:lnTo>
                <a:lnTo>
                  <a:pt x="1026097" y="318199"/>
                </a:lnTo>
                <a:lnTo>
                  <a:pt x="646916" y="714373"/>
                </a:lnTo>
                <a:close/>
              </a:path>
              <a:path w="1143000" h="1143000">
                <a:moveTo>
                  <a:pt x="964410" y="217549"/>
                </a:moveTo>
                <a:lnTo>
                  <a:pt x="955075" y="215112"/>
                </a:lnTo>
                <a:lnTo>
                  <a:pt x="948173" y="207799"/>
                </a:lnTo>
                <a:lnTo>
                  <a:pt x="980648" y="207799"/>
                </a:lnTo>
                <a:lnTo>
                  <a:pt x="973745" y="215112"/>
                </a:lnTo>
                <a:lnTo>
                  <a:pt x="964410" y="217549"/>
                </a:lnTo>
                <a:close/>
              </a:path>
              <a:path w="1143000" h="1143000">
                <a:moveTo>
                  <a:pt x="810975" y="1091022"/>
                </a:moveTo>
                <a:lnTo>
                  <a:pt x="571498" y="1091022"/>
                </a:lnTo>
                <a:lnTo>
                  <a:pt x="618611" y="1088889"/>
                </a:lnTo>
                <a:lnTo>
                  <a:pt x="664575" y="1082613"/>
                </a:lnTo>
                <a:lnTo>
                  <a:pt x="709202" y="1072383"/>
                </a:lnTo>
                <a:lnTo>
                  <a:pt x="752306" y="1058384"/>
                </a:lnTo>
                <a:lnTo>
                  <a:pt x="793700" y="1040804"/>
                </a:lnTo>
                <a:lnTo>
                  <a:pt x="833196" y="1019831"/>
                </a:lnTo>
                <a:lnTo>
                  <a:pt x="870608" y="995650"/>
                </a:lnTo>
                <a:lnTo>
                  <a:pt x="905748" y="968450"/>
                </a:lnTo>
                <a:lnTo>
                  <a:pt x="938429" y="938416"/>
                </a:lnTo>
                <a:lnTo>
                  <a:pt x="968464" y="905737"/>
                </a:lnTo>
                <a:lnTo>
                  <a:pt x="995667" y="870599"/>
                </a:lnTo>
                <a:lnTo>
                  <a:pt x="1019849" y="833190"/>
                </a:lnTo>
                <a:lnTo>
                  <a:pt x="1040825" y="793695"/>
                </a:lnTo>
                <a:lnTo>
                  <a:pt x="1058406" y="752303"/>
                </a:lnTo>
                <a:lnTo>
                  <a:pt x="1072406" y="709200"/>
                </a:lnTo>
                <a:lnTo>
                  <a:pt x="1082638" y="664574"/>
                </a:lnTo>
                <a:lnTo>
                  <a:pt x="1088914" y="618611"/>
                </a:lnTo>
                <a:lnTo>
                  <a:pt x="1091047" y="571498"/>
                </a:lnTo>
                <a:lnTo>
                  <a:pt x="1088610" y="522786"/>
                </a:lnTo>
                <a:lnTo>
                  <a:pt x="1081300" y="474074"/>
                </a:lnTo>
                <a:lnTo>
                  <a:pt x="1069120" y="425361"/>
                </a:lnTo>
                <a:lnTo>
                  <a:pt x="1052072" y="376649"/>
                </a:lnTo>
                <a:lnTo>
                  <a:pt x="1052174" y="370773"/>
                </a:lnTo>
                <a:lnTo>
                  <a:pt x="1078060" y="345818"/>
                </a:lnTo>
                <a:lnTo>
                  <a:pt x="1087801" y="347032"/>
                </a:lnTo>
                <a:lnTo>
                  <a:pt x="1097547" y="350674"/>
                </a:lnTo>
                <a:lnTo>
                  <a:pt x="1097547" y="357174"/>
                </a:lnTo>
                <a:lnTo>
                  <a:pt x="1104022" y="357174"/>
                </a:lnTo>
                <a:lnTo>
                  <a:pt x="1104022" y="363674"/>
                </a:lnTo>
                <a:lnTo>
                  <a:pt x="1121070" y="413499"/>
                </a:lnTo>
                <a:lnTo>
                  <a:pt x="1133250" y="465149"/>
                </a:lnTo>
                <a:lnTo>
                  <a:pt x="1140560" y="518016"/>
                </a:lnTo>
                <a:lnTo>
                  <a:pt x="1142997" y="571498"/>
                </a:lnTo>
                <a:lnTo>
                  <a:pt x="1141121" y="618718"/>
                </a:lnTo>
                <a:lnTo>
                  <a:pt x="1135587" y="664823"/>
                </a:lnTo>
                <a:lnTo>
                  <a:pt x="1126537" y="709671"/>
                </a:lnTo>
                <a:lnTo>
                  <a:pt x="1114111" y="753123"/>
                </a:lnTo>
                <a:lnTo>
                  <a:pt x="1098451" y="795035"/>
                </a:lnTo>
                <a:lnTo>
                  <a:pt x="1079698" y="835268"/>
                </a:lnTo>
                <a:lnTo>
                  <a:pt x="1057993" y="873679"/>
                </a:lnTo>
                <a:lnTo>
                  <a:pt x="1033478" y="910128"/>
                </a:lnTo>
                <a:lnTo>
                  <a:pt x="1006294" y="944473"/>
                </a:lnTo>
                <a:lnTo>
                  <a:pt x="976582" y="976573"/>
                </a:lnTo>
                <a:lnTo>
                  <a:pt x="944483" y="1006286"/>
                </a:lnTo>
                <a:lnTo>
                  <a:pt x="910139" y="1033471"/>
                </a:lnTo>
                <a:lnTo>
                  <a:pt x="873690" y="1057987"/>
                </a:lnTo>
                <a:lnTo>
                  <a:pt x="835279" y="1079693"/>
                </a:lnTo>
                <a:lnTo>
                  <a:pt x="810975" y="1091022"/>
                </a:lnTo>
                <a:close/>
              </a:path>
              <a:path w="1143000" h="1143000">
                <a:moveTo>
                  <a:pt x="584498" y="779298"/>
                </a:moveTo>
                <a:lnTo>
                  <a:pt x="558498" y="779298"/>
                </a:lnTo>
                <a:lnTo>
                  <a:pt x="285749" y="506548"/>
                </a:lnTo>
                <a:lnTo>
                  <a:pt x="285749" y="493549"/>
                </a:lnTo>
                <a:lnTo>
                  <a:pt x="287983" y="484016"/>
                </a:lnTo>
                <a:lnTo>
                  <a:pt x="293871" y="475695"/>
                </a:lnTo>
                <a:lnTo>
                  <a:pt x="302191" y="469808"/>
                </a:lnTo>
                <a:lnTo>
                  <a:pt x="311724" y="467574"/>
                </a:lnTo>
                <a:lnTo>
                  <a:pt x="324724" y="467574"/>
                </a:lnTo>
                <a:lnTo>
                  <a:pt x="571498" y="714373"/>
                </a:lnTo>
                <a:lnTo>
                  <a:pt x="646916" y="714373"/>
                </a:lnTo>
                <a:lnTo>
                  <a:pt x="590973" y="772823"/>
                </a:lnTo>
                <a:lnTo>
                  <a:pt x="584498" y="779298"/>
                </a:lnTo>
                <a:close/>
              </a:path>
            </a:pathLst>
          </a:custGeom>
          <a:solidFill>
            <a:srgbClr val="1166B3"/>
          </a:solidFill>
        </p:spPr>
        <p:txBody>
          <a:bodyPr wrap="square" lIns="0" tIns="0" rIns="0" bIns="0" rtlCol="0"/>
          <a:lstStyle/>
          <a:p>
            <a:endParaRPr/>
          </a:p>
        </p:txBody>
      </p:sp>
      <p:sp>
        <p:nvSpPr>
          <p:cNvPr id="6" name="object 6"/>
          <p:cNvSpPr/>
          <p:nvPr/>
        </p:nvSpPr>
        <p:spPr>
          <a:xfrm>
            <a:off x="2952744" y="7210060"/>
            <a:ext cx="1143000" cy="1143000"/>
          </a:xfrm>
          <a:custGeom>
            <a:avLst/>
            <a:gdLst/>
            <a:ahLst/>
            <a:cxnLst/>
            <a:rect l="l" t="t" r="r" b="b"/>
            <a:pathLst>
              <a:path w="1143000" h="1143000">
                <a:moveTo>
                  <a:pt x="571498" y="1142997"/>
                </a:moveTo>
                <a:lnTo>
                  <a:pt x="524275" y="1141121"/>
                </a:lnTo>
                <a:lnTo>
                  <a:pt x="478168" y="1135587"/>
                </a:lnTo>
                <a:lnTo>
                  <a:pt x="433317" y="1126537"/>
                </a:lnTo>
                <a:lnTo>
                  <a:pt x="389864" y="1114111"/>
                </a:lnTo>
                <a:lnTo>
                  <a:pt x="347951" y="1098451"/>
                </a:lnTo>
                <a:lnTo>
                  <a:pt x="307718" y="1079698"/>
                </a:lnTo>
                <a:lnTo>
                  <a:pt x="269306" y="1057993"/>
                </a:lnTo>
                <a:lnTo>
                  <a:pt x="232858" y="1033478"/>
                </a:lnTo>
                <a:lnTo>
                  <a:pt x="198514" y="1006294"/>
                </a:lnTo>
                <a:lnTo>
                  <a:pt x="166415" y="976582"/>
                </a:lnTo>
                <a:lnTo>
                  <a:pt x="136703" y="944483"/>
                </a:lnTo>
                <a:lnTo>
                  <a:pt x="109518" y="910139"/>
                </a:lnTo>
                <a:lnTo>
                  <a:pt x="85003" y="873690"/>
                </a:lnTo>
                <a:lnTo>
                  <a:pt x="63299" y="835279"/>
                </a:lnTo>
                <a:lnTo>
                  <a:pt x="44546" y="795046"/>
                </a:lnTo>
                <a:lnTo>
                  <a:pt x="28886" y="753132"/>
                </a:lnTo>
                <a:lnTo>
                  <a:pt x="16460" y="709680"/>
                </a:lnTo>
                <a:lnTo>
                  <a:pt x="7409" y="664829"/>
                </a:lnTo>
                <a:lnTo>
                  <a:pt x="1871" y="618611"/>
                </a:lnTo>
                <a:lnTo>
                  <a:pt x="0" y="571498"/>
                </a:lnTo>
                <a:lnTo>
                  <a:pt x="1876" y="524275"/>
                </a:lnTo>
                <a:lnTo>
                  <a:pt x="7409" y="478168"/>
                </a:lnTo>
                <a:lnTo>
                  <a:pt x="16460" y="433317"/>
                </a:lnTo>
                <a:lnTo>
                  <a:pt x="28886" y="389864"/>
                </a:lnTo>
                <a:lnTo>
                  <a:pt x="44546" y="347951"/>
                </a:lnTo>
                <a:lnTo>
                  <a:pt x="63299" y="307718"/>
                </a:lnTo>
                <a:lnTo>
                  <a:pt x="85003" y="269306"/>
                </a:lnTo>
                <a:lnTo>
                  <a:pt x="109518" y="232858"/>
                </a:lnTo>
                <a:lnTo>
                  <a:pt x="136703" y="198514"/>
                </a:lnTo>
                <a:lnTo>
                  <a:pt x="166415" y="166415"/>
                </a:lnTo>
                <a:lnTo>
                  <a:pt x="198514" y="136703"/>
                </a:lnTo>
                <a:lnTo>
                  <a:pt x="232858" y="109518"/>
                </a:lnTo>
                <a:lnTo>
                  <a:pt x="269306" y="85003"/>
                </a:lnTo>
                <a:lnTo>
                  <a:pt x="307718" y="63299"/>
                </a:lnTo>
                <a:lnTo>
                  <a:pt x="347951" y="44546"/>
                </a:lnTo>
                <a:lnTo>
                  <a:pt x="389864" y="28886"/>
                </a:lnTo>
                <a:lnTo>
                  <a:pt x="433317" y="16460"/>
                </a:lnTo>
                <a:lnTo>
                  <a:pt x="478168" y="7409"/>
                </a:lnTo>
                <a:lnTo>
                  <a:pt x="524275" y="1876"/>
                </a:lnTo>
                <a:lnTo>
                  <a:pt x="571498" y="0"/>
                </a:lnTo>
                <a:lnTo>
                  <a:pt x="624867" y="2369"/>
                </a:lnTo>
                <a:lnTo>
                  <a:pt x="676633" y="9336"/>
                </a:lnTo>
                <a:lnTo>
                  <a:pt x="726635" y="20686"/>
                </a:lnTo>
                <a:lnTo>
                  <a:pt x="774714" y="36206"/>
                </a:lnTo>
                <a:lnTo>
                  <a:pt x="811898" y="51949"/>
                </a:lnTo>
                <a:lnTo>
                  <a:pt x="571498" y="51949"/>
                </a:lnTo>
                <a:lnTo>
                  <a:pt x="524288" y="54096"/>
                </a:lnTo>
                <a:lnTo>
                  <a:pt x="478422" y="60359"/>
                </a:lnTo>
                <a:lnTo>
                  <a:pt x="433795" y="70591"/>
                </a:lnTo>
                <a:lnTo>
                  <a:pt x="390691" y="84591"/>
                </a:lnTo>
                <a:lnTo>
                  <a:pt x="349297" y="102172"/>
                </a:lnTo>
                <a:lnTo>
                  <a:pt x="309801" y="123147"/>
                </a:lnTo>
                <a:lnTo>
                  <a:pt x="272389" y="147330"/>
                </a:lnTo>
                <a:lnTo>
                  <a:pt x="237249" y="174532"/>
                </a:lnTo>
                <a:lnTo>
                  <a:pt x="204568" y="204568"/>
                </a:lnTo>
                <a:lnTo>
                  <a:pt x="174532" y="237249"/>
                </a:lnTo>
                <a:lnTo>
                  <a:pt x="147330" y="272389"/>
                </a:lnTo>
                <a:lnTo>
                  <a:pt x="123147" y="309801"/>
                </a:lnTo>
                <a:lnTo>
                  <a:pt x="102172" y="349297"/>
                </a:lnTo>
                <a:lnTo>
                  <a:pt x="84591" y="390691"/>
                </a:lnTo>
                <a:lnTo>
                  <a:pt x="70591" y="433795"/>
                </a:lnTo>
                <a:lnTo>
                  <a:pt x="60359" y="478422"/>
                </a:lnTo>
                <a:lnTo>
                  <a:pt x="54083" y="524386"/>
                </a:lnTo>
                <a:lnTo>
                  <a:pt x="51949" y="571498"/>
                </a:lnTo>
                <a:lnTo>
                  <a:pt x="54098" y="618721"/>
                </a:lnTo>
                <a:lnTo>
                  <a:pt x="60359" y="664575"/>
                </a:lnTo>
                <a:lnTo>
                  <a:pt x="70591" y="709202"/>
                </a:lnTo>
                <a:lnTo>
                  <a:pt x="84591" y="752306"/>
                </a:lnTo>
                <a:lnTo>
                  <a:pt x="102172" y="793700"/>
                </a:lnTo>
                <a:lnTo>
                  <a:pt x="123147" y="833196"/>
                </a:lnTo>
                <a:lnTo>
                  <a:pt x="147330" y="870608"/>
                </a:lnTo>
                <a:lnTo>
                  <a:pt x="174532" y="905748"/>
                </a:lnTo>
                <a:lnTo>
                  <a:pt x="204568" y="938429"/>
                </a:lnTo>
                <a:lnTo>
                  <a:pt x="237249" y="968464"/>
                </a:lnTo>
                <a:lnTo>
                  <a:pt x="272389" y="995667"/>
                </a:lnTo>
                <a:lnTo>
                  <a:pt x="309801" y="1019849"/>
                </a:lnTo>
                <a:lnTo>
                  <a:pt x="349297" y="1040825"/>
                </a:lnTo>
                <a:lnTo>
                  <a:pt x="390691" y="1058406"/>
                </a:lnTo>
                <a:lnTo>
                  <a:pt x="433795" y="1072406"/>
                </a:lnTo>
                <a:lnTo>
                  <a:pt x="478422" y="1082638"/>
                </a:lnTo>
                <a:lnTo>
                  <a:pt x="524386" y="1088914"/>
                </a:lnTo>
                <a:lnTo>
                  <a:pt x="571498" y="1091047"/>
                </a:lnTo>
                <a:lnTo>
                  <a:pt x="810930" y="1091047"/>
                </a:lnTo>
                <a:lnTo>
                  <a:pt x="795046" y="1098451"/>
                </a:lnTo>
                <a:lnTo>
                  <a:pt x="753132" y="1114111"/>
                </a:lnTo>
                <a:lnTo>
                  <a:pt x="709680" y="1126537"/>
                </a:lnTo>
                <a:lnTo>
                  <a:pt x="664829" y="1135587"/>
                </a:lnTo>
                <a:lnTo>
                  <a:pt x="618721" y="1141121"/>
                </a:lnTo>
                <a:lnTo>
                  <a:pt x="571498" y="1142997"/>
                </a:lnTo>
                <a:close/>
              </a:path>
              <a:path w="1143000" h="1143000">
                <a:moveTo>
                  <a:pt x="948173" y="214324"/>
                </a:moveTo>
                <a:lnTo>
                  <a:pt x="914514" y="181385"/>
                </a:lnTo>
                <a:lnTo>
                  <a:pt x="878557" y="151920"/>
                </a:lnTo>
                <a:lnTo>
                  <a:pt x="840411" y="126038"/>
                </a:lnTo>
                <a:lnTo>
                  <a:pt x="800180" y="103845"/>
                </a:lnTo>
                <a:lnTo>
                  <a:pt x="757972" y="85447"/>
                </a:lnTo>
                <a:lnTo>
                  <a:pt x="713893" y="70952"/>
                </a:lnTo>
                <a:lnTo>
                  <a:pt x="668051" y="60466"/>
                </a:lnTo>
                <a:lnTo>
                  <a:pt x="620550" y="54096"/>
                </a:lnTo>
                <a:lnTo>
                  <a:pt x="571498" y="51949"/>
                </a:lnTo>
                <a:lnTo>
                  <a:pt x="811898" y="51949"/>
                </a:lnTo>
                <a:lnTo>
                  <a:pt x="864461" y="78896"/>
                </a:lnTo>
                <a:lnTo>
                  <a:pt x="905808" y="105638"/>
                </a:lnTo>
                <a:lnTo>
                  <a:pt x="944590" y="135694"/>
                </a:lnTo>
                <a:lnTo>
                  <a:pt x="980648" y="168849"/>
                </a:lnTo>
                <a:lnTo>
                  <a:pt x="980648" y="175349"/>
                </a:lnTo>
                <a:lnTo>
                  <a:pt x="987946" y="182251"/>
                </a:lnTo>
                <a:lnTo>
                  <a:pt x="990379" y="191587"/>
                </a:lnTo>
                <a:lnTo>
                  <a:pt x="987946" y="200922"/>
                </a:lnTo>
                <a:lnTo>
                  <a:pt x="980648" y="207824"/>
                </a:lnTo>
                <a:lnTo>
                  <a:pt x="948173" y="207824"/>
                </a:lnTo>
                <a:lnTo>
                  <a:pt x="948173" y="214324"/>
                </a:lnTo>
                <a:close/>
              </a:path>
              <a:path w="1143000" h="1143000">
                <a:moveTo>
                  <a:pt x="646919" y="714373"/>
                </a:moveTo>
                <a:lnTo>
                  <a:pt x="571498" y="714373"/>
                </a:lnTo>
                <a:lnTo>
                  <a:pt x="993623" y="272774"/>
                </a:lnTo>
                <a:lnTo>
                  <a:pt x="1032597" y="233799"/>
                </a:lnTo>
                <a:lnTo>
                  <a:pt x="1097547" y="162374"/>
                </a:lnTo>
                <a:lnTo>
                  <a:pt x="1104022" y="155874"/>
                </a:lnTo>
                <a:lnTo>
                  <a:pt x="1117022" y="155874"/>
                </a:lnTo>
                <a:lnTo>
                  <a:pt x="1142997" y="194824"/>
                </a:lnTo>
                <a:lnTo>
                  <a:pt x="1058572" y="279249"/>
                </a:lnTo>
                <a:lnTo>
                  <a:pt x="1026097" y="318224"/>
                </a:lnTo>
                <a:lnTo>
                  <a:pt x="646919" y="714373"/>
                </a:lnTo>
                <a:close/>
              </a:path>
              <a:path w="1143000" h="1143000">
                <a:moveTo>
                  <a:pt x="964410" y="217555"/>
                </a:moveTo>
                <a:lnTo>
                  <a:pt x="955075" y="215123"/>
                </a:lnTo>
                <a:lnTo>
                  <a:pt x="948173" y="207824"/>
                </a:lnTo>
                <a:lnTo>
                  <a:pt x="980648" y="207824"/>
                </a:lnTo>
                <a:lnTo>
                  <a:pt x="973745" y="215123"/>
                </a:lnTo>
                <a:lnTo>
                  <a:pt x="964410" y="217555"/>
                </a:lnTo>
                <a:close/>
              </a:path>
              <a:path w="1143000" h="1143000">
                <a:moveTo>
                  <a:pt x="810930" y="1091047"/>
                </a:moveTo>
                <a:lnTo>
                  <a:pt x="571498" y="1091047"/>
                </a:lnTo>
                <a:lnTo>
                  <a:pt x="618611" y="1088914"/>
                </a:lnTo>
                <a:lnTo>
                  <a:pt x="664575" y="1082638"/>
                </a:lnTo>
                <a:lnTo>
                  <a:pt x="709202" y="1072406"/>
                </a:lnTo>
                <a:lnTo>
                  <a:pt x="752306" y="1058406"/>
                </a:lnTo>
                <a:lnTo>
                  <a:pt x="793700" y="1040825"/>
                </a:lnTo>
                <a:lnTo>
                  <a:pt x="833196" y="1019849"/>
                </a:lnTo>
                <a:lnTo>
                  <a:pt x="870608" y="995667"/>
                </a:lnTo>
                <a:lnTo>
                  <a:pt x="905748" y="968464"/>
                </a:lnTo>
                <a:lnTo>
                  <a:pt x="938429" y="938429"/>
                </a:lnTo>
                <a:lnTo>
                  <a:pt x="968464" y="905748"/>
                </a:lnTo>
                <a:lnTo>
                  <a:pt x="995667" y="870608"/>
                </a:lnTo>
                <a:lnTo>
                  <a:pt x="1019849" y="833196"/>
                </a:lnTo>
                <a:lnTo>
                  <a:pt x="1040825" y="793700"/>
                </a:lnTo>
                <a:lnTo>
                  <a:pt x="1058406" y="752306"/>
                </a:lnTo>
                <a:lnTo>
                  <a:pt x="1072406" y="709202"/>
                </a:lnTo>
                <a:lnTo>
                  <a:pt x="1082638" y="664575"/>
                </a:lnTo>
                <a:lnTo>
                  <a:pt x="1088914" y="618611"/>
                </a:lnTo>
                <a:lnTo>
                  <a:pt x="1091047" y="571498"/>
                </a:lnTo>
                <a:lnTo>
                  <a:pt x="1088610" y="522790"/>
                </a:lnTo>
                <a:lnTo>
                  <a:pt x="1081300" y="474086"/>
                </a:lnTo>
                <a:lnTo>
                  <a:pt x="1069120" y="425382"/>
                </a:lnTo>
                <a:lnTo>
                  <a:pt x="1052072" y="376674"/>
                </a:lnTo>
                <a:lnTo>
                  <a:pt x="1052174" y="370787"/>
                </a:lnTo>
                <a:lnTo>
                  <a:pt x="1078060" y="345824"/>
                </a:lnTo>
                <a:lnTo>
                  <a:pt x="1087801" y="347043"/>
                </a:lnTo>
                <a:lnTo>
                  <a:pt x="1097547" y="350699"/>
                </a:lnTo>
                <a:lnTo>
                  <a:pt x="1097547" y="357199"/>
                </a:lnTo>
                <a:lnTo>
                  <a:pt x="1104022" y="357199"/>
                </a:lnTo>
                <a:lnTo>
                  <a:pt x="1104027" y="363686"/>
                </a:lnTo>
                <a:lnTo>
                  <a:pt x="1121070" y="413503"/>
                </a:lnTo>
                <a:lnTo>
                  <a:pt x="1133250" y="465158"/>
                </a:lnTo>
                <a:lnTo>
                  <a:pt x="1140560" y="518027"/>
                </a:lnTo>
                <a:lnTo>
                  <a:pt x="1142997" y="571498"/>
                </a:lnTo>
                <a:lnTo>
                  <a:pt x="1141121" y="618721"/>
                </a:lnTo>
                <a:lnTo>
                  <a:pt x="1135587" y="664829"/>
                </a:lnTo>
                <a:lnTo>
                  <a:pt x="1126537" y="709680"/>
                </a:lnTo>
                <a:lnTo>
                  <a:pt x="1114111" y="753132"/>
                </a:lnTo>
                <a:lnTo>
                  <a:pt x="1098451" y="795046"/>
                </a:lnTo>
                <a:lnTo>
                  <a:pt x="1079698" y="835279"/>
                </a:lnTo>
                <a:lnTo>
                  <a:pt x="1057993" y="873690"/>
                </a:lnTo>
                <a:lnTo>
                  <a:pt x="1033478" y="910139"/>
                </a:lnTo>
                <a:lnTo>
                  <a:pt x="1006294" y="944483"/>
                </a:lnTo>
                <a:lnTo>
                  <a:pt x="976582" y="976582"/>
                </a:lnTo>
                <a:lnTo>
                  <a:pt x="944483" y="1006294"/>
                </a:lnTo>
                <a:lnTo>
                  <a:pt x="910139" y="1033478"/>
                </a:lnTo>
                <a:lnTo>
                  <a:pt x="873690" y="1057993"/>
                </a:lnTo>
                <a:lnTo>
                  <a:pt x="835279" y="1079698"/>
                </a:lnTo>
                <a:lnTo>
                  <a:pt x="810930" y="1091047"/>
                </a:lnTo>
                <a:close/>
              </a:path>
              <a:path w="1143000" h="1143000">
                <a:moveTo>
                  <a:pt x="584498" y="779323"/>
                </a:moveTo>
                <a:lnTo>
                  <a:pt x="558498" y="779323"/>
                </a:lnTo>
                <a:lnTo>
                  <a:pt x="285749" y="506548"/>
                </a:lnTo>
                <a:lnTo>
                  <a:pt x="285749" y="493574"/>
                </a:lnTo>
                <a:lnTo>
                  <a:pt x="287983" y="484031"/>
                </a:lnTo>
                <a:lnTo>
                  <a:pt x="293871" y="475711"/>
                </a:lnTo>
                <a:lnTo>
                  <a:pt x="302191" y="469829"/>
                </a:lnTo>
                <a:lnTo>
                  <a:pt x="311724" y="467599"/>
                </a:lnTo>
                <a:lnTo>
                  <a:pt x="324724" y="467599"/>
                </a:lnTo>
                <a:lnTo>
                  <a:pt x="331199" y="474099"/>
                </a:lnTo>
                <a:lnTo>
                  <a:pt x="571498" y="714373"/>
                </a:lnTo>
                <a:lnTo>
                  <a:pt x="646919" y="714373"/>
                </a:lnTo>
                <a:lnTo>
                  <a:pt x="590973" y="772823"/>
                </a:lnTo>
                <a:lnTo>
                  <a:pt x="584498" y="779323"/>
                </a:lnTo>
                <a:close/>
              </a:path>
            </a:pathLst>
          </a:custGeom>
          <a:solidFill>
            <a:srgbClr val="1166B3"/>
          </a:solidFill>
        </p:spPr>
        <p:txBody>
          <a:bodyPr wrap="square" lIns="0" tIns="0" rIns="0" bIns="0" rtlCol="0"/>
          <a:lstStyle/>
          <a:p>
            <a:endParaRPr/>
          </a:p>
        </p:txBody>
      </p:sp>
      <p:sp>
        <p:nvSpPr>
          <p:cNvPr id="7" name="object 7"/>
          <p:cNvSpPr txBox="1">
            <a:spLocks noGrp="1"/>
          </p:cNvSpPr>
          <p:nvPr>
            <p:ph type="title"/>
          </p:nvPr>
        </p:nvSpPr>
        <p:spPr>
          <a:xfrm>
            <a:off x="949322" y="534631"/>
            <a:ext cx="6518278" cy="566822"/>
          </a:xfrm>
          <a:prstGeom prst="rect">
            <a:avLst/>
          </a:prstGeom>
        </p:spPr>
        <p:txBody>
          <a:bodyPr vert="horz" wrap="square" lIns="0" tIns="12700" rIns="0" bIns="0" rtlCol="0">
            <a:spAutoFit/>
          </a:bodyPr>
          <a:lstStyle/>
          <a:p>
            <a:pPr marL="12700">
              <a:lnSpc>
                <a:spcPct val="100000"/>
              </a:lnSpc>
              <a:spcBef>
                <a:spcPts val="100"/>
              </a:spcBef>
            </a:pPr>
            <a:r>
              <a:rPr spc="-10" dirty="0"/>
              <a:t>Conclusions</a:t>
            </a:r>
            <a:r>
              <a:rPr lang="it-IT" spc="-10" dirty="0"/>
              <a:t>: Expansion lines</a:t>
            </a:r>
            <a:endParaRPr spc="-10" dirty="0"/>
          </a:p>
        </p:txBody>
      </p:sp>
    </p:spTree>
    <p:extLst>
      <p:ext uri="{BB962C8B-B14F-4D97-AF65-F5344CB8AC3E}">
        <p14:creationId xmlns:p14="http://schemas.microsoft.com/office/powerpoint/2010/main" val="4004294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66954" y="4581360"/>
            <a:ext cx="4415446" cy="1028487"/>
          </a:xfrm>
          <a:prstGeom prst="rect">
            <a:avLst/>
          </a:prstGeom>
        </p:spPr>
        <p:txBody>
          <a:bodyPr vert="horz" wrap="square" lIns="0" tIns="12700" rIns="0" bIns="0" rtlCol="0">
            <a:spAutoFit/>
          </a:bodyPr>
          <a:lstStyle/>
          <a:p>
            <a:pPr marL="12700">
              <a:lnSpc>
                <a:spcPct val="100000"/>
              </a:lnSpc>
              <a:spcBef>
                <a:spcPts val="100"/>
              </a:spcBef>
            </a:pPr>
            <a:r>
              <a:rPr lang="it-IT" sz="6600" spc="-15" dirty="0"/>
              <a:t>T</a:t>
            </a:r>
            <a:r>
              <a:rPr sz="6600" spc="-15" dirty="0"/>
              <a:t>hank</a:t>
            </a:r>
            <a:r>
              <a:rPr sz="6600" spc="-100" dirty="0"/>
              <a:t> </a:t>
            </a:r>
            <a:r>
              <a:rPr sz="6600" spc="-20" dirty="0"/>
              <a:t>you</a:t>
            </a:r>
            <a:endParaRPr sz="6600" dirty="0"/>
          </a:p>
        </p:txBody>
      </p:sp>
      <p:sp>
        <p:nvSpPr>
          <p:cNvPr id="3" name="object 3"/>
          <p:cNvSpPr/>
          <p:nvPr/>
        </p:nvSpPr>
        <p:spPr>
          <a:xfrm>
            <a:off x="6156312" y="4457691"/>
            <a:ext cx="685800" cy="685800"/>
          </a:xfrm>
          <a:custGeom>
            <a:avLst/>
            <a:gdLst/>
            <a:ahLst/>
            <a:cxnLst/>
            <a:rect l="l" t="t" r="r" b="b"/>
            <a:pathLst>
              <a:path w="685800" h="685800">
                <a:moveTo>
                  <a:pt x="0" y="685798"/>
                </a:moveTo>
                <a:lnTo>
                  <a:pt x="0" y="0"/>
                </a:lnTo>
              </a:path>
              <a:path w="685800" h="685800">
                <a:moveTo>
                  <a:pt x="0" y="0"/>
                </a:moveTo>
                <a:lnTo>
                  <a:pt x="685798" y="0"/>
                </a:lnTo>
              </a:path>
            </a:pathLst>
          </a:custGeom>
          <a:ln w="38099">
            <a:solidFill>
              <a:srgbClr val="1166B3"/>
            </a:solidFill>
          </a:ln>
        </p:spPr>
        <p:txBody>
          <a:bodyPr wrap="square" lIns="0" tIns="0" rIns="0" bIns="0" rtlCol="0"/>
          <a:lstStyle/>
          <a:p>
            <a:endParaRPr/>
          </a:p>
        </p:txBody>
      </p:sp>
      <p:sp>
        <p:nvSpPr>
          <p:cNvPr id="4" name="object 4"/>
          <p:cNvSpPr/>
          <p:nvPr/>
        </p:nvSpPr>
        <p:spPr>
          <a:xfrm>
            <a:off x="11445851" y="5143489"/>
            <a:ext cx="685800" cy="685800"/>
          </a:xfrm>
          <a:custGeom>
            <a:avLst/>
            <a:gdLst/>
            <a:ahLst/>
            <a:cxnLst/>
            <a:rect l="l" t="t" r="r" b="b"/>
            <a:pathLst>
              <a:path w="685800" h="685800">
                <a:moveTo>
                  <a:pt x="685798" y="0"/>
                </a:moveTo>
                <a:lnTo>
                  <a:pt x="685798" y="685798"/>
                </a:lnTo>
              </a:path>
              <a:path w="685800" h="685800">
                <a:moveTo>
                  <a:pt x="685798" y="685798"/>
                </a:moveTo>
                <a:lnTo>
                  <a:pt x="0" y="685798"/>
                </a:lnTo>
              </a:path>
            </a:pathLst>
          </a:custGeom>
          <a:ln w="38099">
            <a:solidFill>
              <a:srgbClr val="1166B3"/>
            </a:solidFill>
          </a:ln>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3"/>
        <p:cNvGrpSpPr/>
        <p:nvPr/>
      </p:nvGrpSpPr>
      <p:grpSpPr>
        <a:xfrm>
          <a:off x="0" y="0"/>
          <a:ext cx="0" cy="0"/>
          <a:chOff x="0" y="0"/>
          <a:chExt cx="0" cy="0"/>
        </a:xfrm>
      </p:grpSpPr>
      <p:grpSp>
        <p:nvGrpSpPr>
          <p:cNvPr id="2" name="Group 1"/>
          <p:cNvGrpSpPr/>
          <p:nvPr/>
        </p:nvGrpSpPr>
        <p:grpSpPr>
          <a:xfrm>
            <a:off x="9494507" y="1675631"/>
            <a:ext cx="8557779" cy="3290870"/>
            <a:chOff x="-2" y="1249560"/>
            <a:chExt cx="5253959" cy="3902235"/>
          </a:xfrm>
        </p:grpSpPr>
        <p:sp>
          <p:nvSpPr>
            <p:cNvPr id="8" name="Google Shape;1314;p102">
              <a:extLst>
                <a:ext uri="{FF2B5EF4-FFF2-40B4-BE49-F238E27FC236}">
                  <a16:creationId xmlns:a16="http://schemas.microsoft.com/office/drawing/2014/main" id="{F581CF44-F495-414A-8765-764FB386CFB6}"/>
                </a:ext>
              </a:extLst>
            </p:cNvPr>
            <p:cNvSpPr/>
            <p:nvPr/>
          </p:nvSpPr>
          <p:spPr>
            <a:xfrm>
              <a:off x="-2" y="1249560"/>
              <a:ext cx="5253959" cy="3892726"/>
            </a:xfrm>
            <a:prstGeom prst="rect">
              <a:avLst/>
            </a:prstGeom>
            <a:solidFill>
              <a:schemeClr val="accent1"/>
            </a:solidFill>
            <a:ln>
              <a:noFill/>
            </a:ln>
          </p:spPr>
          <p:txBody>
            <a:bodyPr spcFirstLastPara="1" wrap="square" lIns="91425" tIns="45701" rIns="91425" bIns="45701" anchor="ctr" anchorCtr="0">
              <a:noAutofit/>
            </a:bodyPr>
            <a:lstStyle/>
            <a:p>
              <a:pPr algn="ctr"/>
              <a:endParaRPr sz="2801" dirty="0">
                <a:solidFill>
                  <a:schemeClr val="dk1"/>
                </a:solidFill>
                <a:latin typeface="Arial" panose="020B0604020202020204" pitchFamily="34" charset="0"/>
                <a:ea typeface="Roboto"/>
                <a:cs typeface="Arial" panose="020B0604020202020204" pitchFamily="34" charset="0"/>
                <a:sym typeface="Roboto"/>
              </a:endParaRPr>
            </a:p>
          </p:txBody>
        </p:sp>
        <p:grpSp>
          <p:nvGrpSpPr>
            <p:cNvPr id="11" name="Group 10"/>
            <p:cNvGrpSpPr/>
            <p:nvPr/>
          </p:nvGrpSpPr>
          <p:grpSpPr>
            <a:xfrm>
              <a:off x="58580" y="3828355"/>
              <a:ext cx="4548396" cy="1323440"/>
              <a:chOff x="10984886" y="435857"/>
              <a:chExt cx="4548396" cy="1323440"/>
            </a:xfrm>
          </p:grpSpPr>
          <p:grpSp>
            <p:nvGrpSpPr>
              <p:cNvPr id="12" name="Google Shape;1317;p102">
                <a:extLst>
                  <a:ext uri="{FF2B5EF4-FFF2-40B4-BE49-F238E27FC236}">
                    <a16:creationId xmlns:a16="http://schemas.microsoft.com/office/drawing/2014/main" id="{FF597692-4360-4544-AAF3-1E0A4E564B8F}"/>
                  </a:ext>
                </a:extLst>
              </p:cNvPr>
              <p:cNvGrpSpPr/>
              <p:nvPr/>
            </p:nvGrpSpPr>
            <p:grpSpPr>
              <a:xfrm>
                <a:off x="11791861" y="435857"/>
                <a:ext cx="3741421" cy="1323440"/>
                <a:chOff x="3691204" y="1119837"/>
                <a:chExt cx="8497722" cy="1323440"/>
              </a:xfrm>
            </p:grpSpPr>
            <p:sp>
              <p:nvSpPr>
                <p:cNvPr id="14" name="Google Shape;1318;p102">
                  <a:extLst>
                    <a:ext uri="{FF2B5EF4-FFF2-40B4-BE49-F238E27FC236}">
                      <a16:creationId xmlns:a16="http://schemas.microsoft.com/office/drawing/2014/main" id="{65D561C1-662B-4B6B-B385-34D375664FDE}"/>
                    </a:ext>
                  </a:extLst>
                </p:cNvPr>
                <p:cNvSpPr txBox="1"/>
                <p:nvPr/>
              </p:nvSpPr>
              <p:spPr>
                <a:xfrm>
                  <a:off x="3691204" y="1366712"/>
                  <a:ext cx="3190952" cy="646331"/>
                </a:xfrm>
                <a:prstGeom prst="rect">
                  <a:avLst/>
                </a:prstGeom>
                <a:noFill/>
                <a:ln>
                  <a:noFill/>
                </a:ln>
              </p:spPr>
              <p:txBody>
                <a:bodyPr spcFirstLastPara="1" wrap="square" lIns="91425" tIns="45701" rIns="91425" bIns="45701" anchor="t" anchorCtr="0">
                  <a:noAutofit/>
                </a:bodyPr>
                <a:lstStyle/>
                <a:p>
                  <a:r>
                    <a:rPr lang="en-US" sz="2700" dirty="0">
                      <a:solidFill>
                        <a:schemeClr val="lt1"/>
                      </a:solidFill>
                      <a:latin typeface="Arial" panose="020B0604020202020204" pitchFamily="34" charset="0"/>
                      <a:ea typeface="Roboto Condensed"/>
                      <a:cs typeface="Arial" panose="020B0604020202020204" pitchFamily="34" charset="0"/>
                      <a:sym typeface="Roboto Condensed"/>
                    </a:rPr>
                    <a:t>Budget</a:t>
                  </a:r>
                  <a:endParaRPr sz="3000" dirty="0">
                    <a:solidFill>
                      <a:schemeClr val="lt1"/>
                    </a:solidFill>
                    <a:latin typeface="Arial" panose="020B0604020202020204" pitchFamily="34" charset="0"/>
                    <a:ea typeface="Roboto Condensed"/>
                    <a:cs typeface="Arial" panose="020B0604020202020204" pitchFamily="34" charset="0"/>
                    <a:sym typeface="Roboto Condensed"/>
                  </a:endParaRPr>
                </a:p>
              </p:txBody>
            </p:sp>
            <p:sp>
              <p:nvSpPr>
                <p:cNvPr id="15" name="Google Shape;1319;p102">
                  <a:extLst>
                    <a:ext uri="{FF2B5EF4-FFF2-40B4-BE49-F238E27FC236}">
                      <a16:creationId xmlns:a16="http://schemas.microsoft.com/office/drawing/2014/main" id="{BE332AF6-8058-4D3F-ABD4-AE7EA800D760}"/>
                    </a:ext>
                  </a:extLst>
                </p:cNvPr>
                <p:cNvSpPr txBox="1"/>
                <p:nvPr/>
              </p:nvSpPr>
              <p:spPr>
                <a:xfrm>
                  <a:off x="6835704" y="1119837"/>
                  <a:ext cx="5353222" cy="1323440"/>
                </a:xfrm>
                <a:prstGeom prst="rect">
                  <a:avLst/>
                </a:prstGeom>
                <a:noFill/>
                <a:ln>
                  <a:noFill/>
                </a:ln>
              </p:spPr>
              <p:txBody>
                <a:bodyPr spcFirstLastPara="1" wrap="square" lIns="91425" tIns="45701" rIns="91425" bIns="45701" anchor="t" anchorCtr="0">
                  <a:noAutofit/>
                </a:bodyPr>
                <a:lstStyle/>
                <a:p>
                  <a:pPr marL="342917" indent="-342917">
                    <a:buClr>
                      <a:schemeClr val="tx2"/>
                    </a:buClr>
                    <a:buFont typeface="Wingdings" panose="05000000000000000000" pitchFamily="2" charset="2"/>
                    <a:buChar char="ü"/>
                  </a:pPr>
                  <a:r>
                    <a:rPr lang="en-US" sz="2100" b="1" dirty="0">
                      <a:latin typeface="Arial" panose="020B0604020202020204" pitchFamily="34" charset="0"/>
                      <a:ea typeface="Roboto"/>
                      <a:cs typeface="Arial" panose="020B0604020202020204" pitchFamily="34" charset="0"/>
                      <a:sym typeface="Roboto"/>
                    </a:rPr>
                    <a:t>Costs:</a:t>
                  </a:r>
                  <a:r>
                    <a:rPr lang="en-US" sz="2100" dirty="0">
                      <a:solidFill>
                        <a:schemeClr val="lt1"/>
                      </a:solidFill>
                      <a:latin typeface="Arial" panose="020B0604020202020204" pitchFamily="34" charset="0"/>
                      <a:ea typeface="Roboto"/>
                      <a:cs typeface="Arial" panose="020B0604020202020204" pitchFamily="34" charset="0"/>
                      <a:sym typeface="Roboto"/>
                    </a:rPr>
                    <a:t> 559 K€</a:t>
                  </a:r>
                </a:p>
                <a:p>
                  <a:pPr marL="342917" indent="-342917">
                    <a:buClr>
                      <a:schemeClr val="tx2"/>
                    </a:buClr>
                    <a:buFont typeface="Wingdings" panose="05000000000000000000" pitchFamily="2" charset="2"/>
                    <a:buChar char="ü"/>
                  </a:pPr>
                  <a:r>
                    <a:rPr lang="en-US" sz="2100" b="1" dirty="0">
                      <a:latin typeface="Arial" panose="020B0604020202020204" pitchFamily="34" charset="0"/>
                      <a:ea typeface="Roboto"/>
                      <a:sym typeface="Roboto"/>
                    </a:rPr>
                    <a:t>Revenues:</a:t>
                  </a:r>
                  <a:r>
                    <a:rPr lang="en-US" sz="2100" dirty="0">
                      <a:solidFill>
                        <a:schemeClr val="lt1"/>
                      </a:solidFill>
                      <a:latin typeface="Arial" panose="020B0604020202020204" pitchFamily="34" charset="0"/>
                      <a:ea typeface="Roboto"/>
                      <a:sym typeface="Roboto"/>
                    </a:rPr>
                    <a:t> 97 K€</a:t>
                  </a:r>
                </a:p>
                <a:p>
                  <a:pPr marL="342917" indent="-342917">
                    <a:buClr>
                      <a:schemeClr val="tx2"/>
                    </a:buClr>
                    <a:buFont typeface="Wingdings" panose="05000000000000000000" pitchFamily="2" charset="2"/>
                    <a:buChar char="ü"/>
                  </a:pPr>
                  <a:r>
                    <a:rPr lang="en-US" sz="2100" b="1" dirty="0">
                      <a:latin typeface="Arial" panose="020B0604020202020204" pitchFamily="34" charset="0"/>
                      <a:ea typeface="Roboto"/>
                      <a:sym typeface="Roboto"/>
                    </a:rPr>
                    <a:t>Self-funding:</a:t>
                  </a:r>
                  <a:r>
                    <a:rPr lang="en-US" sz="2100" dirty="0">
                      <a:solidFill>
                        <a:schemeClr val="lt1"/>
                      </a:solidFill>
                      <a:latin typeface="Arial" panose="020B0604020202020204" pitchFamily="34" charset="0"/>
                      <a:ea typeface="Roboto"/>
                      <a:sym typeface="Roboto"/>
                    </a:rPr>
                    <a:t> 17%</a:t>
                  </a:r>
                  <a:endParaRPr sz="2100" dirty="0">
                    <a:solidFill>
                      <a:schemeClr val="lt1"/>
                    </a:solidFill>
                    <a:latin typeface="Arial" panose="020B0604020202020204" pitchFamily="34" charset="0"/>
                    <a:ea typeface="Roboto"/>
                  </a:endParaRPr>
                </a:p>
              </p:txBody>
            </p:sp>
          </p:grpSp>
          <p:pic>
            <p:nvPicPr>
              <p:cNvPr id="13" name="Graphic 25" descr="Coins outline">
                <a:extLst>
                  <a:ext uri="{FF2B5EF4-FFF2-40B4-BE49-F238E27FC236}">
                    <a16:creationId xmlns:a16="http://schemas.microsoft.com/office/drawing/2014/main" id="{7C1D46EA-9B0B-43EC-907D-83E4F4259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4886" y="654587"/>
                <a:ext cx="799737" cy="799737"/>
              </a:xfrm>
              <a:prstGeom prst="rect">
                <a:avLst/>
              </a:prstGeom>
            </p:spPr>
          </p:pic>
        </p:grpSp>
        <p:grpSp>
          <p:nvGrpSpPr>
            <p:cNvPr id="16" name="Group 15"/>
            <p:cNvGrpSpPr/>
            <p:nvPr/>
          </p:nvGrpSpPr>
          <p:grpSpPr>
            <a:xfrm>
              <a:off x="94004" y="1385083"/>
              <a:ext cx="5046503" cy="2466720"/>
              <a:chOff x="11133603" y="4467712"/>
              <a:chExt cx="4767950" cy="2466720"/>
            </a:xfrm>
          </p:grpSpPr>
          <p:grpSp>
            <p:nvGrpSpPr>
              <p:cNvPr id="17" name="Google Shape;1322;p102">
                <a:extLst>
                  <a:ext uri="{FF2B5EF4-FFF2-40B4-BE49-F238E27FC236}">
                    <a16:creationId xmlns:a16="http://schemas.microsoft.com/office/drawing/2014/main" id="{DC224C24-1437-481A-9492-C758ADEE5E49}"/>
                  </a:ext>
                </a:extLst>
              </p:cNvPr>
              <p:cNvGrpSpPr/>
              <p:nvPr/>
            </p:nvGrpSpPr>
            <p:grpSpPr>
              <a:xfrm>
                <a:off x="11855726" y="4534185"/>
                <a:ext cx="4045827" cy="2400247"/>
                <a:chOff x="3836259" y="2628114"/>
                <a:chExt cx="9189110" cy="2400247"/>
              </a:xfrm>
            </p:grpSpPr>
            <p:sp>
              <p:nvSpPr>
                <p:cNvPr id="19" name="Google Shape;1323;p102">
                  <a:extLst>
                    <a:ext uri="{FF2B5EF4-FFF2-40B4-BE49-F238E27FC236}">
                      <a16:creationId xmlns:a16="http://schemas.microsoft.com/office/drawing/2014/main" id="{1DCBB749-6222-42EC-8BA0-106D6DE22077}"/>
                    </a:ext>
                  </a:extLst>
                </p:cNvPr>
                <p:cNvSpPr txBox="1"/>
                <p:nvPr/>
              </p:nvSpPr>
              <p:spPr>
                <a:xfrm>
                  <a:off x="3836264" y="2628114"/>
                  <a:ext cx="9189105" cy="646330"/>
                </a:xfrm>
                <a:prstGeom prst="rect">
                  <a:avLst/>
                </a:prstGeom>
                <a:noFill/>
                <a:ln>
                  <a:noFill/>
                </a:ln>
              </p:spPr>
              <p:txBody>
                <a:bodyPr spcFirstLastPara="1" wrap="square" lIns="91425" tIns="45701" rIns="91425" bIns="45701" anchor="t" anchorCtr="0">
                  <a:noAutofit/>
                </a:bodyPr>
                <a:lstStyle/>
                <a:p>
                  <a:r>
                    <a:rPr lang="en-US" sz="3000" dirty="0">
                      <a:latin typeface="Arial" panose="020B0604020202020204" pitchFamily="34" charset="0"/>
                      <a:ea typeface="Roboto Condensed"/>
                      <a:cs typeface="Arial" panose="020B0604020202020204" pitchFamily="34" charset="0"/>
                      <a:sym typeface="Roboto Condensed"/>
                    </a:rPr>
                    <a:t>People</a:t>
                  </a:r>
                  <a:endParaRPr sz="3600" dirty="0">
                    <a:latin typeface="Arial" panose="020B0604020202020204" pitchFamily="34" charset="0"/>
                    <a:ea typeface="Roboto Condensed"/>
                    <a:cs typeface="Arial" panose="020B0604020202020204" pitchFamily="34" charset="0"/>
                    <a:sym typeface="Roboto Condensed"/>
                  </a:endParaRPr>
                </a:p>
              </p:txBody>
            </p:sp>
            <p:sp>
              <p:nvSpPr>
                <p:cNvPr id="20" name="Google Shape;1324;p102">
                  <a:extLst>
                    <a:ext uri="{FF2B5EF4-FFF2-40B4-BE49-F238E27FC236}">
                      <a16:creationId xmlns:a16="http://schemas.microsoft.com/office/drawing/2014/main" id="{9BDCFEF2-AE2E-4088-8CED-82901B33CC58}"/>
                    </a:ext>
                  </a:extLst>
                </p:cNvPr>
                <p:cNvSpPr txBox="1"/>
                <p:nvPr/>
              </p:nvSpPr>
              <p:spPr>
                <a:xfrm>
                  <a:off x="3836259" y="2951279"/>
                  <a:ext cx="8044208" cy="2077082"/>
                </a:xfrm>
                <a:prstGeom prst="rect">
                  <a:avLst/>
                </a:prstGeom>
                <a:noFill/>
                <a:ln>
                  <a:noFill/>
                </a:ln>
              </p:spPr>
              <p:txBody>
                <a:bodyPr spcFirstLastPara="1" wrap="square" lIns="91425" tIns="45701" rIns="91425" bIns="45701" anchor="t" anchorCtr="0">
                  <a:noAutofit/>
                </a:bodyPr>
                <a:lstStyle/>
                <a:p>
                  <a:pPr marL="19050">
                    <a:spcBef>
                      <a:spcPts val="1185"/>
                    </a:spcBef>
                    <a:buSzPct val="81818"/>
                  </a:pPr>
                  <a:r>
                    <a:rPr lang="en-US" sz="2100" b="1" spc="-8" dirty="0">
                      <a:latin typeface="Roboto" panose="02000000000000000000" pitchFamily="2" charset="0"/>
                      <a:ea typeface="Roboto" panose="02000000000000000000" pitchFamily="2" charset="0"/>
                      <a:cs typeface="Roboto"/>
                    </a:rPr>
                    <a:t>16 </a:t>
                  </a:r>
                  <a:r>
                    <a:rPr lang="en-US" sz="2100" b="1" spc="-15" dirty="0">
                      <a:latin typeface="Roboto" panose="02000000000000000000" pitchFamily="2" charset="0"/>
                      <a:ea typeface="Roboto" panose="02000000000000000000" pitchFamily="2" charset="0"/>
                      <a:cs typeface="Roboto"/>
                    </a:rPr>
                    <a:t>Researchers (9 females, 7 males)</a:t>
                  </a:r>
                  <a:endParaRPr lang="en-US" sz="2100" dirty="0">
                    <a:latin typeface="Roboto" panose="02000000000000000000" pitchFamily="2" charset="0"/>
                    <a:ea typeface="Roboto" panose="02000000000000000000" pitchFamily="2" charset="0"/>
                    <a:cs typeface="Roboto"/>
                  </a:endParaRP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1 Director</a:t>
                  </a: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4 Full-Time</a:t>
                  </a:r>
                  <a:r>
                    <a:rPr lang="en-US" sz="1500" spc="-15" dirty="0">
                      <a:solidFill>
                        <a:schemeClr val="bg1"/>
                      </a:solidFill>
                      <a:latin typeface="Roboto" panose="02000000000000000000" pitchFamily="2" charset="0"/>
                      <a:ea typeface="Roboto" panose="02000000000000000000" pitchFamily="2" charset="0"/>
                      <a:cs typeface="Roboto"/>
                    </a:rPr>
                    <a:t> Researchers</a:t>
                  </a:r>
                  <a:endParaRPr lang="en-US" sz="1500" dirty="0">
                    <a:solidFill>
                      <a:schemeClr val="bg1"/>
                    </a:solidFill>
                    <a:latin typeface="Roboto" panose="02000000000000000000" pitchFamily="2" charset="0"/>
                    <a:ea typeface="Roboto" panose="02000000000000000000" pitchFamily="2" charset="0"/>
                    <a:cs typeface="Roboto"/>
                  </a:endParaRP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6 Part-Time Researchers</a:t>
                  </a:r>
                  <a:endParaRPr lang="en-US" sz="1500" dirty="0">
                    <a:solidFill>
                      <a:schemeClr val="bg1"/>
                    </a:solidFill>
                    <a:latin typeface="Roboto" panose="02000000000000000000" pitchFamily="2" charset="0"/>
                    <a:ea typeface="Roboto" panose="02000000000000000000" pitchFamily="2" charset="0"/>
                    <a:cs typeface="Roboto"/>
                  </a:endParaRP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2 Research Fellows </a:t>
                  </a: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1 PhD Student </a:t>
                  </a: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1 Distinguished Fellow</a:t>
                  </a:r>
                </a:p>
                <a:p>
                  <a:pPr marL="273845" lvl="1" indent="-273845">
                    <a:buFont typeface="AoyagiKouzanFontT"/>
                    <a:buChar char="➢"/>
                    <a:tabLst>
                      <a:tab pos="1388270" algn="l"/>
                      <a:tab pos="1390650" algn="l"/>
                    </a:tabLst>
                  </a:pPr>
                  <a:r>
                    <a:rPr lang="en-US" sz="1500" spc="-8" dirty="0">
                      <a:solidFill>
                        <a:schemeClr val="bg1"/>
                      </a:solidFill>
                      <a:latin typeface="Roboto" panose="02000000000000000000" pitchFamily="2" charset="0"/>
                      <a:ea typeface="Roboto" panose="02000000000000000000" pitchFamily="2" charset="0"/>
                      <a:cs typeface="Roboto"/>
                    </a:rPr>
                    <a:t>1 Intern</a:t>
                  </a:r>
                  <a:endParaRPr lang="en-US" sz="1500" dirty="0">
                    <a:solidFill>
                      <a:schemeClr val="bg1"/>
                    </a:solidFill>
                    <a:latin typeface="Roboto" panose="02000000000000000000" pitchFamily="2" charset="0"/>
                    <a:ea typeface="Roboto" panose="02000000000000000000" pitchFamily="2" charset="0"/>
                    <a:cs typeface="Roboto"/>
                  </a:endParaRPr>
                </a:p>
                <a:p>
                  <a:pPr marL="342917" indent="-342917">
                    <a:buClr>
                      <a:schemeClr val="tx2"/>
                    </a:buClr>
                    <a:buFont typeface="Wingdings" panose="05000000000000000000" pitchFamily="2" charset="2"/>
                    <a:buChar char="ü"/>
                  </a:pPr>
                  <a:endParaRPr lang="en-US" sz="1500" dirty="0">
                    <a:solidFill>
                      <a:schemeClr val="lt1"/>
                    </a:solidFill>
                    <a:latin typeface="Arial" panose="020B0604020202020204" pitchFamily="34" charset="0"/>
                    <a:ea typeface="Roboto"/>
                    <a:cs typeface="Arial" panose="020B0604020202020204" pitchFamily="34" charset="0"/>
                    <a:sym typeface="Roboto"/>
                  </a:endParaRPr>
                </a:p>
                <a:p>
                  <a:pPr marL="342917" indent="-342917">
                    <a:buClr>
                      <a:schemeClr val="tx2"/>
                    </a:buClr>
                    <a:buFont typeface="Wingdings" panose="05000000000000000000" pitchFamily="2" charset="2"/>
                    <a:buChar char="ü"/>
                  </a:pPr>
                  <a:endParaRPr lang="en-US" sz="1500" dirty="0">
                    <a:solidFill>
                      <a:schemeClr val="lt1"/>
                    </a:solidFill>
                    <a:latin typeface="Arial" panose="020B0604020202020204" pitchFamily="34" charset="0"/>
                    <a:ea typeface="Roboto"/>
                    <a:cs typeface="Arial" panose="020B0604020202020204" pitchFamily="34" charset="0"/>
                    <a:sym typeface="Roboto"/>
                  </a:endParaRPr>
                </a:p>
              </p:txBody>
            </p:sp>
          </p:grpSp>
          <p:pic>
            <p:nvPicPr>
              <p:cNvPr id="18" name="Graphic 26" descr="Group success outline">
                <a:extLst>
                  <a:ext uri="{FF2B5EF4-FFF2-40B4-BE49-F238E27FC236}">
                    <a16:creationId xmlns:a16="http://schemas.microsoft.com/office/drawing/2014/main" id="{37D68396-9E19-42FD-959B-F05069B171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3603" y="4467712"/>
                <a:ext cx="633306" cy="633306"/>
              </a:xfrm>
              <a:prstGeom prst="rect">
                <a:avLst/>
              </a:prstGeom>
            </p:spPr>
          </p:pic>
        </p:grpSp>
        <p:pic>
          <p:nvPicPr>
            <p:cNvPr id="23" name="Graphic 27" descr="Lecturer outline">
              <a:extLst>
                <a:ext uri="{FF2B5EF4-FFF2-40B4-BE49-F238E27FC236}">
                  <a16:creationId xmlns:a16="http://schemas.microsoft.com/office/drawing/2014/main" id="{EDD559D5-4483-4E6C-8E29-7E419B8A66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70" y="2624588"/>
              <a:ext cx="617298" cy="617297"/>
            </a:xfrm>
            <a:prstGeom prst="rect">
              <a:avLst/>
            </a:prstGeom>
          </p:spPr>
        </p:pic>
      </p:grpSp>
      <p:sp>
        <p:nvSpPr>
          <p:cNvPr id="29" name="Google Shape;2076;p133">
            <a:extLst>
              <a:ext uri="{FF2B5EF4-FFF2-40B4-BE49-F238E27FC236}">
                <a16:creationId xmlns:a16="http://schemas.microsoft.com/office/drawing/2014/main" id="{5B505A8E-1D64-48C5-AFC3-204025E353CB}"/>
              </a:ext>
            </a:extLst>
          </p:cNvPr>
          <p:cNvSpPr txBox="1">
            <a:spLocks/>
          </p:cNvSpPr>
          <p:nvPr/>
        </p:nvSpPr>
        <p:spPr>
          <a:xfrm>
            <a:off x="5088577" y="80335"/>
            <a:ext cx="7696199" cy="703874"/>
          </a:xfrm>
          <a:prstGeom prst="rect">
            <a:avLst/>
          </a:prstGeom>
          <a:noFill/>
          <a:ln>
            <a:noFill/>
          </a:ln>
        </p:spPr>
        <p:txBody>
          <a:bodyPr spcFirstLastPara="1" wrap="square" lIns="91425" tIns="45701" rIns="91425" bIns="457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500"/>
              <a:buFont typeface="Roboto"/>
              <a:buNone/>
            </a:pPr>
            <a:r>
              <a:rPr lang="en-US" sz="4500" b="1" dirty="0">
                <a:solidFill>
                  <a:schemeClr val="dk1"/>
                </a:solidFill>
                <a:latin typeface="Arial" panose="020B0604020202020204" pitchFamily="34" charset="0"/>
                <a:ea typeface="Roboto"/>
                <a:cs typeface="Arial" panose="020B0604020202020204" pitchFamily="34" charset="0"/>
                <a:sym typeface="Roboto"/>
              </a:rPr>
              <a:t>ISR Organization: Synopsis</a:t>
            </a:r>
            <a:endParaRPr lang="en-US" sz="4500" b="1" dirty="0">
              <a:solidFill>
                <a:schemeClr val="accent1"/>
              </a:solidFill>
              <a:latin typeface="Arial" panose="020B0604020202020204" pitchFamily="34" charset="0"/>
              <a:ea typeface="Roboto"/>
            </a:endParaRPr>
          </a:p>
        </p:txBody>
      </p:sp>
      <p:sp>
        <p:nvSpPr>
          <p:cNvPr id="61" name="Google Shape;4198;p212">
            <a:extLst>
              <a:ext uri="{FF2B5EF4-FFF2-40B4-BE49-F238E27FC236}">
                <a16:creationId xmlns:a16="http://schemas.microsoft.com/office/drawing/2014/main" id="{ED78AEA4-75D3-423F-9D04-F54C7396BE12}"/>
              </a:ext>
            </a:extLst>
          </p:cNvPr>
          <p:cNvSpPr txBox="1">
            <a:spLocks/>
          </p:cNvSpPr>
          <p:nvPr/>
        </p:nvSpPr>
        <p:spPr>
          <a:xfrm>
            <a:off x="14854235" y="1017146"/>
            <a:ext cx="3198051" cy="1338828"/>
          </a:xfrm>
          <a:prstGeom prst="rect">
            <a:avLst/>
          </a:prstGeom>
          <a:noFill/>
          <a:ln>
            <a:noFill/>
          </a:ln>
        </p:spPr>
        <p:txBody>
          <a:bodyPr spcFirstLastPara="1" wrap="square" lIns="91425" tIns="45701" rIns="91425" bIns="4570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pPr>
            <a:endParaRPr lang="en-US" sz="1601" b="1" dirty="0">
              <a:solidFill>
                <a:schemeClr val="dk1"/>
              </a:solidFill>
              <a:latin typeface="Arial" panose="020B0604020202020204" pitchFamily="34" charset="0"/>
              <a:ea typeface="Roboto"/>
              <a:cs typeface="Arial" panose="020B0604020202020204" pitchFamily="34" charset="0"/>
              <a:sym typeface="Roboto"/>
            </a:endParaRPr>
          </a:p>
        </p:txBody>
      </p:sp>
      <p:pic>
        <p:nvPicPr>
          <p:cNvPr id="5" name="Immagine 4">
            <a:extLst>
              <a:ext uri="{FF2B5EF4-FFF2-40B4-BE49-F238E27FC236}">
                <a16:creationId xmlns:a16="http://schemas.microsoft.com/office/drawing/2014/main" id="{7AB21089-C854-625B-DB23-E6F80437F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2545" y="4936285"/>
            <a:ext cx="6858980" cy="5098488"/>
          </a:xfrm>
          <a:prstGeom prst="rect">
            <a:avLst/>
          </a:prstGeom>
        </p:spPr>
      </p:pic>
      <p:pic>
        <p:nvPicPr>
          <p:cNvPr id="27" name="Immagine 26">
            <a:extLst>
              <a:ext uri="{FF2B5EF4-FFF2-40B4-BE49-F238E27FC236}">
                <a16:creationId xmlns:a16="http://schemas.microsoft.com/office/drawing/2014/main" id="{B45D7C73-3FCA-5918-57B0-342B32E819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715" y="1675633"/>
            <a:ext cx="8557782" cy="3290870"/>
          </a:xfrm>
          <a:prstGeom prst="rect">
            <a:avLst/>
          </a:prstGeom>
        </p:spPr>
      </p:pic>
      <p:pic>
        <p:nvPicPr>
          <p:cNvPr id="34" name="Immagine 33">
            <a:extLst>
              <a:ext uri="{FF2B5EF4-FFF2-40B4-BE49-F238E27FC236}">
                <a16:creationId xmlns:a16="http://schemas.microsoft.com/office/drawing/2014/main" id="{27ACDB46-944E-C87B-A92F-E5512E5DD8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734" y="6098050"/>
            <a:ext cx="8452943" cy="2785628"/>
          </a:xfrm>
          <a:prstGeom prst="rect">
            <a:avLst/>
          </a:prstGeom>
        </p:spPr>
      </p:pic>
      <p:sp>
        <p:nvSpPr>
          <p:cNvPr id="35" name="Google Shape;2076;p133">
            <a:extLst>
              <a:ext uri="{FF2B5EF4-FFF2-40B4-BE49-F238E27FC236}">
                <a16:creationId xmlns:a16="http://schemas.microsoft.com/office/drawing/2014/main" id="{A787BF6B-68F4-7917-6ED4-DC76EFE764F4}"/>
              </a:ext>
            </a:extLst>
          </p:cNvPr>
          <p:cNvSpPr txBox="1">
            <a:spLocks/>
          </p:cNvSpPr>
          <p:nvPr/>
        </p:nvSpPr>
        <p:spPr>
          <a:xfrm>
            <a:off x="0" y="1054512"/>
            <a:ext cx="6519672" cy="620550"/>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Tactics: </a:t>
            </a:r>
            <a:r>
              <a:rPr lang="en-US" sz="3600" b="1" dirty="0">
                <a:solidFill>
                  <a:schemeClr val="accent1"/>
                </a:solidFill>
                <a:latin typeface="Arial" panose="020B0604020202020204" pitchFamily="34" charset="0"/>
                <a:ea typeface="Roboto"/>
                <a:cs typeface="Arial" panose="020B0604020202020204" pitchFamily="34" charset="0"/>
                <a:sym typeface="Roboto"/>
              </a:rPr>
              <a:t>4 pillars</a:t>
            </a:r>
            <a:endParaRPr lang="en-US" sz="4200" b="1" dirty="0">
              <a:solidFill>
                <a:schemeClr val="accent1"/>
              </a:solidFill>
              <a:latin typeface="Arial" panose="020B0604020202020204" pitchFamily="34" charset="0"/>
              <a:ea typeface="Roboto"/>
            </a:endParaRPr>
          </a:p>
        </p:txBody>
      </p:sp>
      <p:sp>
        <p:nvSpPr>
          <p:cNvPr id="36" name="Google Shape;2076;p133">
            <a:extLst>
              <a:ext uri="{FF2B5EF4-FFF2-40B4-BE49-F238E27FC236}">
                <a16:creationId xmlns:a16="http://schemas.microsoft.com/office/drawing/2014/main" id="{48FF248C-57CA-8762-3276-4CF03535BD81}"/>
              </a:ext>
            </a:extLst>
          </p:cNvPr>
          <p:cNvSpPr txBox="1">
            <a:spLocks/>
          </p:cNvSpPr>
          <p:nvPr/>
        </p:nvSpPr>
        <p:spPr>
          <a:xfrm>
            <a:off x="0" y="5417377"/>
            <a:ext cx="6519672" cy="967778"/>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Synergies: </a:t>
            </a:r>
            <a:r>
              <a:rPr lang="en-US" sz="3600" b="1" dirty="0">
                <a:solidFill>
                  <a:schemeClr val="accent1"/>
                </a:solidFill>
                <a:latin typeface="Arial" panose="020B0604020202020204" pitchFamily="34" charset="0"/>
                <a:ea typeface="Roboto"/>
                <a:cs typeface="Arial" panose="020B0604020202020204" pitchFamily="34" charset="0"/>
                <a:sym typeface="Roboto"/>
              </a:rPr>
              <a:t>3 vectors</a:t>
            </a:r>
            <a:endParaRPr lang="en-US" sz="4200" b="1" dirty="0">
              <a:solidFill>
                <a:schemeClr val="accent1"/>
              </a:solidFill>
              <a:latin typeface="Arial" panose="020B0604020202020204" pitchFamily="34" charset="0"/>
              <a:ea typeface="Roboto"/>
            </a:endParaRPr>
          </a:p>
        </p:txBody>
      </p:sp>
      <p:sp>
        <p:nvSpPr>
          <p:cNvPr id="37" name="Google Shape;2076;p133">
            <a:extLst>
              <a:ext uri="{FF2B5EF4-FFF2-40B4-BE49-F238E27FC236}">
                <a16:creationId xmlns:a16="http://schemas.microsoft.com/office/drawing/2014/main" id="{45D32523-F6E7-5EC9-DF6B-292F8FD47D01}"/>
              </a:ext>
            </a:extLst>
          </p:cNvPr>
          <p:cNvSpPr txBox="1">
            <a:spLocks/>
          </p:cNvSpPr>
          <p:nvPr/>
        </p:nvSpPr>
        <p:spPr>
          <a:xfrm>
            <a:off x="9483657" y="1063033"/>
            <a:ext cx="6519672" cy="620552"/>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People: </a:t>
            </a:r>
            <a:r>
              <a:rPr lang="en-US" sz="3600" b="1" dirty="0">
                <a:solidFill>
                  <a:schemeClr val="accent1"/>
                </a:solidFill>
                <a:latin typeface="Arial" panose="020B0604020202020204" pitchFamily="34" charset="0"/>
                <a:ea typeface="Roboto"/>
                <a:cs typeface="Arial" panose="020B0604020202020204" pitchFamily="34" charset="0"/>
                <a:sym typeface="Roboto"/>
              </a:rPr>
              <a:t>16 researchers</a:t>
            </a:r>
            <a:endParaRPr lang="en-US" sz="4200" b="1" dirty="0">
              <a:solidFill>
                <a:schemeClr val="accent1"/>
              </a:solidFill>
              <a:latin typeface="Arial" panose="020B0604020202020204" pitchFamily="34" charset="0"/>
              <a:ea typeface="Roboto"/>
            </a:endParaRPr>
          </a:p>
        </p:txBody>
      </p:sp>
      <p:sp>
        <p:nvSpPr>
          <p:cNvPr id="38" name="Google Shape;2076;p133">
            <a:extLst>
              <a:ext uri="{FF2B5EF4-FFF2-40B4-BE49-F238E27FC236}">
                <a16:creationId xmlns:a16="http://schemas.microsoft.com/office/drawing/2014/main" id="{72A26126-A1C2-1654-20DB-9721D8FF53EE}"/>
              </a:ext>
            </a:extLst>
          </p:cNvPr>
          <p:cNvSpPr txBox="1">
            <a:spLocks/>
          </p:cNvSpPr>
          <p:nvPr/>
        </p:nvSpPr>
        <p:spPr>
          <a:xfrm>
            <a:off x="9457511" y="5407648"/>
            <a:ext cx="6519672" cy="967778"/>
          </a:xfrm>
          <a:prstGeom prst="rect">
            <a:avLst/>
          </a:prstGeom>
          <a:noFill/>
          <a:ln>
            <a:noFill/>
          </a:ln>
        </p:spPr>
        <p:txBody>
          <a:bodyPr spcFirstLastPara="1" wrap="square" lIns="137138" tIns="68550" rIns="137138" bIns="685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500"/>
              <a:buFont typeface="Roboto"/>
              <a:buNone/>
            </a:pPr>
            <a:r>
              <a:rPr lang="en-US" sz="3600" b="1" dirty="0">
                <a:solidFill>
                  <a:schemeClr val="dk1"/>
                </a:solidFill>
                <a:latin typeface="Arial" panose="020B0604020202020204" pitchFamily="34" charset="0"/>
                <a:ea typeface="Roboto"/>
                <a:cs typeface="Arial" panose="020B0604020202020204" pitchFamily="34" charset="0"/>
                <a:sym typeface="Roboto"/>
              </a:rPr>
              <a:t>Projects</a:t>
            </a:r>
            <a:endParaRPr lang="en-US" sz="4200" b="1" dirty="0">
              <a:solidFill>
                <a:schemeClr val="accent1"/>
              </a:solidFill>
              <a:latin typeface="Arial" panose="020B0604020202020204" pitchFamily="34" charset="0"/>
              <a:ea typeface="Roboto"/>
            </a:endParaRPr>
          </a:p>
        </p:txBody>
      </p:sp>
      <p:sp>
        <p:nvSpPr>
          <p:cNvPr id="25" name="object 2">
            <a:extLst>
              <a:ext uri="{FF2B5EF4-FFF2-40B4-BE49-F238E27FC236}">
                <a16:creationId xmlns:a16="http://schemas.microsoft.com/office/drawing/2014/main" id="{D69DB9B3-AE86-43B8-9FEC-E467376F864F}"/>
              </a:ext>
            </a:extLst>
          </p:cNvPr>
          <p:cNvSpPr txBox="1"/>
          <p:nvPr/>
        </p:nvSpPr>
        <p:spPr>
          <a:xfrm>
            <a:off x="17230335" y="9783751"/>
            <a:ext cx="10576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dirty="0">
                <a:solidFill>
                  <a:srgbClr val="BFBFC8"/>
                </a:solidFill>
                <a:latin typeface="Roboto"/>
                <a:cs typeface="Roboto"/>
              </a:rPr>
              <a:t>3</a:t>
            </a:r>
            <a:endParaRPr sz="2000" dirty="0">
              <a:latin typeface="Roboto"/>
              <a:cs typeface="Roboto"/>
            </a:endParaRPr>
          </a:p>
        </p:txBody>
      </p:sp>
      <p:pic>
        <p:nvPicPr>
          <p:cNvPr id="3" name="Immagine 2">
            <a:extLst>
              <a:ext uri="{FF2B5EF4-FFF2-40B4-BE49-F238E27FC236}">
                <a16:creationId xmlns:a16="http://schemas.microsoft.com/office/drawing/2014/main" id="{59B3981B-31DF-4A51-AC8D-9063E9ACD716}"/>
              </a:ext>
            </a:extLst>
          </p:cNvPr>
          <p:cNvPicPr>
            <a:picLocks noChangeAspect="1"/>
          </p:cNvPicPr>
          <p:nvPr/>
        </p:nvPicPr>
        <p:blipFill>
          <a:blip r:embed="rId12"/>
          <a:stretch>
            <a:fillRect/>
          </a:stretch>
        </p:blipFill>
        <p:spPr>
          <a:xfrm>
            <a:off x="16877910" y="9557876"/>
            <a:ext cx="352425" cy="703874"/>
          </a:xfrm>
          <a:prstGeom prst="rect">
            <a:avLst/>
          </a:prstGeom>
        </p:spPr>
      </p:pic>
      <p:pic>
        <p:nvPicPr>
          <p:cNvPr id="28" name="Immagine 27">
            <a:extLst>
              <a:ext uri="{FF2B5EF4-FFF2-40B4-BE49-F238E27FC236}">
                <a16:creationId xmlns:a16="http://schemas.microsoft.com/office/drawing/2014/main" id="{006F76D8-D757-4D1C-AFCA-F6E54C2E85B5}"/>
              </a:ext>
            </a:extLst>
          </p:cNvPr>
          <p:cNvPicPr>
            <a:picLocks noChangeAspect="1"/>
          </p:cNvPicPr>
          <p:nvPr/>
        </p:nvPicPr>
        <p:blipFill>
          <a:blip r:embed="rId13"/>
          <a:stretch>
            <a:fillRect/>
          </a:stretch>
        </p:blipFill>
        <p:spPr>
          <a:xfrm>
            <a:off x="351937" y="9390098"/>
            <a:ext cx="1045932" cy="739230"/>
          </a:xfrm>
          <a:prstGeom prst="rect">
            <a:avLst/>
          </a:prstGeom>
        </p:spPr>
      </p:pic>
    </p:spTree>
    <p:extLst>
      <p:ext uri="{BB962C8B-B14F-4D97-AF65-F5344CB8AC3E}">
        <p14:creationId xmlns:p14="http://schemas.microsoft.com/office/powerpoint/2010/main" val="317680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92600" y="9563100"/>
            <a:ext cx="10576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dirty="0">
                <a:solidFill>
                  <a:srgbClr val="BFBFC8"/>
                </a:solidFill>
                <a:latin typeface="Roboto"/>
                <a:cs typeface="Roboto"/>
              </a:rPr>
              <a:t>4</a:t>
            </a:r>
            <a:endParaRPr sz="2000" dirty="0">
              <a:latin typeface="Roboto"/>
              <a:cs typeface="Roboto"/>
            </a:endParaRPr>
          </a:p>
        </p:txBody>
      </p:sp>
      <p:sp>
        <p:nvSpPr>
          <p:cNvPr id="3" name="object 3"/>
          <p:cNvSpPr txBox="1"/>
          <p:nvPr/>
        </p:nvSpPr>
        <p:spPr>
          <a:xfrm>
            <a:off x="3880206" y="4965314"/>
            <a:ext cx="1758591"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1166B3"/>
                </a:solidFill>
                <a:latin typeface="Roboto Condensed"/>
                <a:cs typeface="Roboto Condensed"/>
              </a:rPr>
              <a:t>Mission</a:t>
            </a:r>
            <a:endParaRPr sz="3600" dirty="0">
              <a:latin typeface="Roboto Condensed"/>
              <a:cs typeface="Roboto Condensed"/>
            </a:endParaRPr>
          </a:p>
        </p:txBody>
      </p:sp>
      <p:sp>
        <p:nvSpPr>
          <p:cNvPr id="4" name="object 4"/>
          <p:cNvSpPr txBox="1"/>
          <p:nvPr/>
        </p:nvSpPr>
        <p:spPr>
          <a:xfrm>
            <a:off x="3994506" y="5689260"/>
            <a:ext cx="12109450" cy="751488"/>
          </a:xfrm>
          <a:prstGeom prst="rect">
            <a:avLst/>
          </a:prstGeom>
        </p:spPr>
        <p:txBody>
          <a:bodyPr vert="horz" wrap="square" lIns="0" tIns="12700" rIns="0" bIns="0" rtlCol="0">
            <a:spAutoFit/>
          </a:bodyPr>
          <a:lstStyle/>
          <a:p>
            <a:pPr marL="583565" marR="5080" indent="-571500">
              <a:spcBef>
                <a:spcPts val="100"/>
              </a:spcBef>
              <a:buSzPct val="75000"/>
              <a:buFont typeface="AoyagiKouzanFontT"/>
              <a:buChar char="❖"/>
              <a:tabLst>
                <a:tab pos="583565" algn="l"/>
                <a:tab pos="584200" algn="l"/>
              </a:tabLst>
            </a:pPr>
            <a:r>
              <a:rPr lang="en-US" sz="2400" spc="-10" dirty="0">
                <a:solidFill>
                  <a:srgbClr val="858591"/>
                </a:solidFill>
                <a:latin typeface="Roboto"/>
                <a:cs typeface="Roboto"/>
              </a:rPr>
              <a:t>Conduct the </a:t>
            </a:r>
            <a:r>
              <a:rPr lang="en-US" sz="2400" b="1" spc="-10" dirty="0">
                <a:solidFill>
                  <a:srgbClr val="858591"/>
                </a:solidFill>
                <a:latin typeface="Roboto"/>
                <a:cs typeface="Roboto"/>
              </a:rPr>
              <a:t>highest quality research</a:t>
            </a:r>
            <a:r>
              <a:rPr lang="en-US" sz="2400" spc="-10" dirty="0">
                <a:solidFill>
                  <a:srgbClr val="858591"/>
                </a:solidFill>
                <a:latin typeface="Roboto"/>
                <a:cs typeface="Roboto"/>
              </a:rPr>
              <a:t> and support investigator-driven </a:t>
            </a:r>
            <a:r>
              <a:rPr lang="en-US" sz="2400" b="1" spc="-10" dirty="0">
                <a:solidFill>
                  <a:srgbClr val="858591"/>
                </a:solidFill>
                <a:latin typeface="Roboto"/>
                <a:cs typeface="Roboto"/>
              </a:rPr>
              <a:t>frontier inquiries</a:t>
            </a:r>
            <a:r>
              <a:rPr lang="en-US" sz="2400" spc="-10" dirty="0">
                <a:solidFill>
                  <a:srgbClr val="858591"/>
                </a:solidFill>
                <a:latin typeface="Roboto"/>
                <a:cs typeface="Roboto"/>
              </a:rPr>
              <a:t> about religion and ethics, on the basis of scientific excellence.</a:t>
            </a:r>
          </a:p>
        </p:txBody>
      </p:sp>
      <p:sp>
        <p:nvSpPr>
          <p:cNvPr id="5" name="object 5"/>
          <p:cNvSpPr/>
          <p:nvPr/>
        </p:nvSpPr>
        <p:spPr>
          <a:xfrm>
            <a:off x="3600442" y="4816690"/>
            <a:ext cx="0" cy="1515745"/>
          </a:xfrm>
          <a:custGeom>
            <a:avLst/>
            <a:gdLst/>
            <a:ahLst/>
            <a:cxnLst/>
            <a:rect l="l" t="t" r="r" b="b"/>
            <a:pathLst>
              <a:path h="1515745">
                <a:moveTo>
                  <a:pt x="0" y="0"/>
                </a:moveTo>
                <a:lnTo>
                  <a:pt x="0" y="1515596"/>
                </a:lnTo>
              </a:path>
            </a:pathLst>
          </a:custGeom>
          <a:ln w="25399">
            <a:solidFill>
              <a:srgbClr val="BFBFC8"/>
            </a:solidFill>
          </a:ln>
        </p:spPr>
        <p:txBody>
          <a:bodyPr wrap="square" lIns="0" tIns="0" rIns="0" bIns="0" rtlCol="0"/>
          <a:lstStyle/>
          <a:p>
            <a:endParaRPr/>
          </a:p>
        </p:txBody>
      </p:sp>
      <p:sp>
        <p:nvSpPr>
          <p:cNvPr id="6" name="object 6"/>
          <p:cNvSpPr/>
          <p:nvPr/>
        </p:nvSpPr>
        <p:spPr>
          <a:xfrm>
            <a:off x="2428645" y="5159064"/>
            <a:ext cx="712470" cy="716915"/>
          </a:xfrm>
          <a:custGeom>
            <a:avLst/>
            <a:gdLst/>
            <a:ahLst/>
            <a:cxnLst/>
            <a:rect l="l" t="t" r="r" b="b"/>
            <a:pathLst>
              <a:path w="712469" h="716914">
                <a:moveTo>
                  <a:pt x="89024" y="716648"/>
                </a:moveTo>
                <a:lnTo>
                  <a:pt x="72849" y="716648"/>
                </a:lnTo>
                <a:lnTo>
                  <a:pt x="64752" y="708498"/>
                </a:lnTo>
                <a:lnTo>
                  <a:pt x="64752" y="692223"/>
                </a:lnTo>
                <a:lnTo>
                  <a:pt x="68799" y="688148"/>
                </a:lnTo>
                <a:lnTo>
                  <a:pt x="109274" y="614848"/>
                </a:lnTo>
                <a:lnTo>
                  <a:pt x="77289" y="580294"/>
                </a:lnTo>
                <a:lnTo>
                  <a:pt x="50364" y="542009"/>
                </a:lnTo>
                <a:lnTo>
                  <a:pt x="28835" y="500330"/>
                </a:lnTo>
                <a:lnTo>
                  <a:pt x="13040" y="455597"/>
                </a:lnTo>
                <a:lnTo>
                  <a:pt x="3316" y="408148"/>
                </a:lnTo>
                <a:lnTo>
                  <a:pt x="0" y="358324"/>
                </a:lnTo>
                <a:lnTo>
                  <a:pt x="3220" y="309359"/>
                </a:lnTo>
                <a:lnTo>
                  <a:pt x="12608" y="262502"/>
                </a:lnTo>
                <a:lnTo>
                  <a:pt x="27758" y="218161"/>
                </a:lnTo>
                <a:lnTo>
                  <a:pt x="48262" y="176747"/>
                </a:lnTo>
                <a:lnTo>
                  <a:pt x="73713" y="138670"/>
                </a:lnTo>
                <a:lnTo>
                  <a:pt x="103702" y="104340"/>
                </a:lnTo>
                <a:lnTo>
                  <a:pt x="137824" y="74166"/>
                </a:lnTo>
                <a:lnTo>
                  <a:pt x="175670" y="48560"/>
                </a:lnTo>
                <a:lnTo>
                  <a:pt x="216832" y="27930"/>
                </a:lnTo>
                <a:lnTo>
                  <a:pt x="260905" y="12686"/>
                </a:lnTo>
                <a:lnTo>
                  <a:pt x="307479" y="3239"/>
                </a:lnTo>
                <a:lnTo>
                  <a:pt x="356149" y="0"/>
                </a:lnTo>
                <a:lnTo>
                  <a:pt x="404813" y="3239"/>
                </a:lnTo>
                <a:lnTo>
                  <a:pt x="451382" y="12686"/>
                </a:lnTo>
                <a:lnTo>
                  <a:pt x="495451" y="27930"/>
                </a:lnTo>
                <a:lnTo>
                  <a:pt x="504718" y="32574"/>
                </a:lnTo>
                <a:lnTo>
                  <a:pt x="356149" y="32574"/>
                </a:lnTo>
                <a:lnTo>
                  <a:pt x="308471" y="36123"/>
                </a:lnTo>
                <a:lnTo>
                  <a:pt x="262909" y="46426"/>
                </a:lnTo>
                <a:lnTo>
                  <a:pt x="219975" y="62969"/>
                </a:lnTo>
                <a:lnTo>
                  <a:pt x="180178" y="85239"/>
                </a:lnTo>
                <a:lnTo>
                  <a:pt x="144031" y="112723"/>
                </a:lnTo>
                <a:lnTo>
                  <a:pt x="112043" y="144905"/>
                </a:lnTo>
                <a:lnTo>
                  <a:pt x="84725" y="181273"/>
                </a:lnTo>
                <a:lnTo>
                  <a:pt x="62589" y="221313"/>
                </a:lnTo>
                <a:lnTo>
                  <a:pt x="46145" y="264510"/>
                </a:lnTo>
                <a:lnTo>
                  <a:pt x="35904" y="310352"/>
                </a:lnTo>
                <a:lnTo>
                  <a:pt x="32377" y="358324"/>
                </a:lnTo>
                <a:lnTo>
                  <a:pt x="35904" y="406290"/>
                </a:lnTo>
                <a:lnTo>
                  <a:pt x="46145" y="452128"/>
                </a:lnTo>
                <a:lnTo>
                  <a:pt x="62589" y="495324"/>
                </a:lnTo>
                <a:lnTo>
                  <a:pt x="84725" y="535363"/>
                </a:lnTo>
                <a:lnTo>
                  <a:pt x="112043" y="571732"/>
                </a:lnTo>
                <a:lnTo>
                  <a:pt x="144031" y="603916"/>
                </a:lnTo>
                <a:lnTo>
                  <a:pt x="180178" y="631402"/>
                </a:lnTo>
                <a:lnTo>
                  <a:pt x="194243" y="639273"/>
                </a:lnTo>
                <a:lnTo>
                  <a:pt x="133549" y="639273"/>
                </a:lnTo>
                <a:lnTo>
                  <a:pt x="97124" y="704423"/>
                </a:lnTo>
                <a:lnTo>
                  <a:pt x="97124" y="708498"/>
                </a:lnTo>
                <a:lnTo>
                  <a:pt x="93074" y="708498"/>
                </a:lnTo>
                <a:lnTo>
                  <a:pt x="93074" y="712573"/>
                </a:lnTo>
                <a:lnTo>
                  <a:pt x="89024" y="716648"/>
                </a:lnTo>
                <a:close/>
              </a:path>
              <a:path w="712469" h="716914">
                <a:moveTo>
                  <a:pt x="505518" y="684073"/>
                </a:moveTo>
                <a:lnTo>
                  <a:pt x="356149" y="684073"/>
                </a:lnTo>
                <a:lnTo>
                  <a:pt x="403826" y="680524"/>
                </a:lnTo>
                <a:lnTo>
                  <a:pt x="449386" y="670220"/>
                </a:lnTo>
                <a:lnTo>
                  <a:pt x="492319" y="653674"/>
                </a:lnTo>
                <a:lnTo>
                  <a:pt x="532112" y="631402"/>
                </a:lnTo>
                <a:lnTo>
                  <a:pt x="568257" y="603916"/>
                </a:lnTo>
                <a:lnTo>
                  <a:pt x="600242" y="571732"/>
                </a:lnTo>
                <a:lnTo>
                  <a:pt x="627557" y="535363"/>
                </a:lnTo>
                <a:lnTo>
                  <a:pt x="649690" y="495324"/>
                </a:lnTo>
                <a:lnTo>
                  <a:pt x="666132" y="452128"/>
                </a:lnTo>
                <a:lnTo>
                  <a:pt x="676371" y="406290"/>
                </a:lnTo>
                <a:lnTo>
                  <a:pt x="679898" y="358324"/>
                </a:lnTo>
                <a:lnTo>
                  <a:pt x="676371" y="310352"/>
                </a:lnTo>
                <a:lnTo>
                  <a:pt x="666132" y="264510"/>
                </a:lnTo>
                <a:lnTo>
                  <a:pt x="649690" y="221313"/>
                </a:lnTo>
                <a:lnTo>
                  <a:pt x="627557" y="181273"/>
                </a:lnTo>
                <a:lnTo>
                  <a:pt x="600242" y="144905"/>
                </a:lnTo>
                <a:lnTo>
                  <a:pt x="568257" y="112723"/>
                </a:lnTo>
                <a:lnTo>
                  <a:pt x="532112" y="85239"/>
                </a:lnTo>
                <a:lnTo>
                  <a:pt x="492319" y="62969"/>
                </a:lnTo>
                <a:lnTo>
                  <a:pt x="449386" y="46426"/>
                </a:lnTo>
                <a:lnTo>
                  <a:pt x="403826" y="36123"/>
                </a:lnTo>
                <a:lnTo>
                  <a:pt x="356149" y="32574"/>
                </a:lnTo>
                <a:lnTo>
                  <a:pt x="504718" y="32574"/>
                </a:lnTo>
                <a:lnTo>
                  <a:pt x="574454" y="74166"/>
                </a:lnTo>
                <a:lnTo>
                  <a:pt x="608573" y="104340"/>
                </a:lnTo>
                <a:lnTo>
                  <a:pt x="638562" y="138670"/>
                </a:lnTo>
                <a:lnTo>
                  <a:pt x="664011" y="176747"/>
                </a:lnTo>
                <a:lnTo>
                  <a:pt x="684515" y="218161"/>
                </a:lnTo>
                <a:lnTo>
                  <a:pt x="699664" y="262502"/>
                </a:lnTo>
                <a:lnTo>
                  <a:pt x="709053" y="309359"/>
                </a:lnTo>
                <a:lnTo>
                  <a:pt x="712273" y="358324"/>
                </a:lnTo>
                <a:lnTo>
                  <a:pt x="708958" y="408148"/>
                </a:lnTo>
                <a:lnTo>
                  <a:pt x="699238" y="455597"/>
                </a:lnTo>
                <a:lnTo>
                  <a:pt x="683448" y="500330"/>
                </a:lnTo>
                <a:lnTo>
                  <a:pt x="661925" y="542009"/>
                </a:lnTo>
                <a:lnTo>
                  <a:pt x="635005" y="580294"/>
                </a:lnTo>
                <a:lnTo>
                  <a:pt x="603023" y="614848"/>
                </a:lnTo>
                <a:lnTo>
                  <a:pt x="616502" y="639273"/>
                </a:lnTo>
                <a:lnTo>
                  <a:pt x="578723" y="639273"/>
                </a:lnTo>
                <a:lnTo>
                  <a:pt x="540424" y="666088"/>
                </a:lnTo>
                <a:lnTo>
                  <a:pt x="505518" y="684073"/>
                </a:lnTo>
                <a:close/>
              </a:path>
              <a:path w="712469" h="716914">
                <a:moveTo>
                  <a:pt x="356149" y="586348"/>
                </a:moveTo>
                <a:lnTo>
                  <a:pt x="310385" y="581728"/>
                </a:lnTo>
                <a:lnTo>
                  <a:pt x="267800" y="568470"/>
                </a:lnTo>
                <a:lnTo>
                  <a:pt x="229295" y="547482"/>
                </a:lnTo>
                <a:lnTo>
                  <a:pt x="195771" y="519670"/>
                </a:lnTo>
                <a:lnTo>
                  <a:pt x="168128" y="485942"/>
                </a:lnTo>
                <a:lnTo>
                  <a:pt x="147268" y="447204"/>
                </a:lnTo>
                <a:lnTo>
                  <a:pt x="134092" y="404362"/>
                </a:lnTo>
                <a:lnTo>
                  <a:pt x="129499" y="358324"/>
                </a:lnTo>
                <a:lnTo>
                  <a:pt x="134092" y="312286"/>
                </a:lnTo>
                <a:lnTo>
                  <a:pt x="147268" y="269444"/>
                </a:lnTo>
                <a:lnTo>
                  <a:pt x="168128" y="230706"/>
                </a:lnTo>
                <a:lnTo>
                  <a:pt x="195771" y="196977"/>
                </a:lnTo>
                <a:lnTo>
                  <a:pt x="229295" y="169166"/>
                </a:lnTo>
                <a:lnTo>
                  <a:pt x="267800" y="148178"/>
                </a:lnTo>
                <a:lnTo>
                  <a:pt x="310385" y="134920"/>
                </a:lnTo>
                <a:lnTo>
                  <a:pt x="356149" y="130299"/>
                </a:lnTo>
                <a:lnTo>
                  <a:pt x="401904" y="134920"/>
                </a:lnTo>
                <a:lnTo>
                  <a:pt x="444483" y="148178"/>
                </a:lnTo>
                <a:lnTo>
                  <a:pt x="471442" y="162874"/>
                </a:lnTo>
                <a:lnTo>
                  <a:pt x="356149" y="162874"/>
                </a:lnTo>
                <a:lnTo>
                  <a:pt x="310980" y="167931"/>
                </a:lnTo>
                <a:lnTo>
                  <a:pt x="269846" y="182389"/>
                </a:lnTo>
                <a:lnTo>
                  <a:pt x="233809" y="205181"/>
                </a:lnTo>
                <a:lnTo>
                  <a:pt x="203931" y="235238"/>
                </a:lnTo>
                <a:lnTo>
                  <a:pt x="181274" y="271493"/>
                </a:lnTo>
                <a:lnTo>
                  <a:pt x="166901" y="312877"/>
                </a:lnTo>
                <a:lnTo>
                  <a:pt x="161874" y="358324"/>
                </a:lnTo>
                <a:lnTo>
                  <a:pt x="166901" y="403762"/>
                </a:lnTo>
                <a:lnTo>
                  <a:pt x="181274" y="445144"/>
                </a:lnTo>
                <a:lnTo>
                  <a:pt x="203931" y="481399"/>
                </a:lnTo>
                <a:lnTo>
                  <a:pt x="233809" y="511459"/>
                </a:lnTo>
                <a:lnTo>
                  <a:pt x="269846" y="534254"/>
                </a:lnTo>
                <a:lnTo>
                  <a:pt x="310980" y="548715"/>
                </a:lnTo>
                <a:lnTo>
                  <a:pt x="356149" y="553773"/>
                </a:lnTo>
                <a:lnTo>
                  <a:pt x="471442" y="553773"/>
                </a:lnTo>
                <a:lnTo>
                  <a:pt x="444483" y="568470"/>
                </a:lnTo>
                <a:lnTo>
                  <a:pt x="401904" y="581728"/>
                </a:lnTo>
                <a:lnTo>
                  <a:pt x="356149" y="586348"/>
                </a:lnTo>
                <a:close/>
              </a:path>
              <a:path w="712469" h="716914">
                <a:moveTo>
                  <a:pt x="471442" y="553773"/>
                </a:moveTo>
                <a:lnTo>
                  <a:pt x="356149" y="553773"/>
                </a:lnTo>
                <a:lnTo>
                  <a:pt x="401316" y="548715"/>
                </a:lnTo>
                <a:lnTo>
                  <a:pt x="442447" y="534254"/>
                </a:lnTo>
                <a:lnTo>
                  <a:pt x="478479" y="511459"/>
                </a:lnTo>
                <a:lnTo>
                  <a:pt x="508352" y="481399"/>
                </a:lnTo>
                <a:lnTo>
                  <a:pt x="531003" y="445144"/>
                </a:lnTo>
                <a:lnTo>
                  <a:pt x="545373" y="403762"/>
                </a:lnTo>
                <a:lnTo>
                  <a:pt x="550398" y="358324"/>
                </a:lnTo>
                <a:lnTo>
                  <a:pt x="545373" y="312877"/>
                </a:lnTo>
                <a:lnTo>
                  <a:pt x="531003" y="271493"/>
                </a:lnTo>
                <a:lnTo>
                  <a:pt x="508352" y="235238"/>
                </a:lnTo>
                <a:lnTo>
                  <a:pt x="478479" y="205181"/>
                </a:lnTo>
                <a:lnTo>
                  <a:pt x="442447" y="182389"/>
                </a:lnTo>
                <a:lnTo>
                  <a:pt x="401316" y="167931"/>
                </a:lnTo>
                <a:lnTo>
                  <a:pt x="356149" y="162874"/>
                </a:lnTo>
                <a:lnTo>
                  <a:pt x="471442" y="162874"/>
                </a:lnTo>
                <a:lnTo>
                  <a:pt x="516505" y="196977"/>
                </a:lnTo>
                <a:lnTo>
                  <a:pt x="544145" y="230706"/>
                </a:lnTo>
                <a:lnTo>
                  <a:pt x="565005" y="269444"/>
                </a:lnTo>
                <a:lnTo>
                  <a:pt x="578181" y="312286"/>
                </a:lnTo>
                <a:lnTo>
                  <a:pt x="582773" y="358324"/>
                </a:lnTo>
                <a:lnTo>
                  <a:pt x="578181" y="404362"/>
                </a:lnTo>
                <a:lnTo>
                  <a:pt x="565005" y="447204"/>
                </a:lnTo>
                <a:lnTo>
                  <a:pt x="544145" y="485942"/>
                </a:lnTo>
                <a:lnTo>
                  <a:pt x="516505" y="519670"/>
                </a:lnTo>
                <a:lnTo>
                  <a:pt x="482984" y="547482"/>
                </a:lnTo>
                <a:lnTo>
                  <a:pt x="471442" y="553773"/>
                </a:lnTo>
                <a:close/>
              </a:path>
              <a:path w="712469" h="716914">
                <a:moveTo>
                  <a:pt x="356149" y="456049"/>
                </a:moveTo>
                <a:lnTo>
                  <a:pt x="318772" y="448222"/>
                </a:lnTo>
                <a:lnTo>
                  <a:pt x="287852" y="427033"/>
                </a:lnTo>
                <a:lnTo>
                  <a:pt x="266799" y="395921"/>
                </a:lnTo>
                <a:lnTo>
                  <a:pt x="259024" y="358324"/>
                </a:lnTo>
                <a:lnTo>
                  <a:pt x="266799" y="320716"/>
                </a:lnTo>
                <a:lnTo>
                  <a:pt x="287852" y="289605"/>
                </a:lnTo>
                <a:lnTo>
                  <a:pt x="318772" y="268422"/>
                </a:lnTo>
                <a:lnTo>
                  <a:pt x="356149" y="260599"/>
                </a:lnTo>
                <a:lnTo>
                  <a:pt x="393515" y="268422"/>
                </a:lnTo>
                <a:lnTo>
                  <a:pt x="424436" y="289605"/>
                </a:lnTo>
                <a:lnTo>
                  <a:pt x="426852" y="293174"/>
                </a:lnTo>
                <a:lnTo>
                  <a:pt x="356149" y="293174"/>
                </a:lnTo>
                <a:lnTo>
                  <a:pt x="330665" y="298200"/>
                </a:lnTo>
                <a:lnTo>
                  <a:pt x="310115" y="312005"/>
                </a:lnTo>
                <a:lnTo>
                  <a:pt x="296394" y="332682"/>
                </a:lnTo>
                <a:lnTo>
                  <a:pt x="291399" y="358324"/>
                </a:lnTo>
                <a:lnTo>
                  <a:pt x="296394" y="383965"/>
                </a:lnTo>
                <a:lnTo>
                  <a:pt x="310115" y="404642"/>
                </a:lnTo>
                <a:lnTo>
                  <a:pt x="330665" y="418448"/>
                </a:lnTo>
                <a:lnTo>
                  <a:pt x="356149" y="423474"/>
                </a:lnTo>
                <a:lnTo>
                  <a:pt x="426845" y="423474"/>
                </a:lnTo>
                <a:lnTo>
                  <a:pt x="424436" y="427033"/>
                </a:lnTo>
                <a:lnTo>
                  <a:pt x="393515" y="448222"/>
                </a:lnTo>
                <a:lnTo>
                  <a:pt x="356149" y="456049"/>
                </a:lnTo>
                <a:close/>
              </a:path>
              <a:path w="712469" h="716914">
                <a:moveTo>
                  <a:pt x="426845" y="423474"/>
                </a:moveTo>
                <a:lnTo>
                  <a:pt x="356149" y="423474"/>
                </a:lnTo>
                <a:lnTo>
                  <a:pt x="381633" y="418448"/>
                </a:lnTo>
                <a:lnTo>
                  <a:pt x="402183" y="404642"/>
                </a:lnTo>
                <a:lnTo>
                  <a:pt x="415904" y="383965"/>
                </a:lnTo>
                <a:lnTo>
                  <a:pt x="420899" y="358324"/>
                </a:lnTo>
                <a:lnTo>
                  <a:pt x="415904" y="332682"/>
                </a:lnTo>
                <a:lnTo>
                  <a:pt x="402183" y="312005"/>
                </a:lnTo>
                <a:lnTo>
                  <a:pt x="381633" y="298200"/>
                </a:lnTo>
                <a:lnTo>
                  <a:pt x="356149" y="293174"/>
                </a:lnTo>
                <a:lnTo>
                  <a:pt x="426852" y="293174"/>
                </a:lnTo>
                <a:lnTo>
                  <a:pt x="445495" y="320716"/>
                </a:lnTo>
                <a:lnTo>
                  <a:pt x="453274" y="358324"/>
                </a:lnTo>
                <a:lnTo>
                  <a:pt x="445495" y="395921"/>
                </a:lnTo>
                <a:lnTo>
                  <a:pt x="426845" y="423474"/>
                </a:lnTo>
                <a:close/>
              </a:path>
              <a:path w="712469" h="716914">
                <a:moveTo>
                  <a:pt x="356149" y="716648"/>
                </a:moveTo>
                <a:lnTo>
                  <a:pt x="306186" y="713293"/>
                </a:lnTo>
                <a:lnTo>
                  <a:pt x="258555" y="703488"/>
                </a:lnTo>
                <a:lnTo>
                  <a:pt x="213647" y="687623"/>
                </a:lnTo>
                <a:lnTo>
                  <a:pt x="171848" y="666088"/>
                </a:lnTo>
                <a:lnTo>
                  <a:pt x="133549" y="639273"/>
                </a:lnTo>
                <a:lnTo>
                  <a:pt x="194243" y="639273"/>
                </a:lnTo>
                <a:lnTo>
                  <a:pt x="219975" y="653674"/>
                </a:lnTo>
                <a:lnTo>
                  <a:pt x="262909" y="670220"/>
                </a:lnTo>
                <a:lnTo>
                  <a:pt x="308471" y="680524"/>
                </a:lnTo>
                <a:lnTo>
                  <a:pt x="356149" y="684073"/>
                </a:lnTo>
                <a:lnTo>
                  <a:pt x="505518" y="684073"/>
                </a:lnTo>
                <a:lnTo>
                  <a:pt x="498628" y="687623"/>
                </a:lnTo>
                <a:lnTo>
                  <a:pt x="453723" y="703488"/>
                </a:lnTo>
                <a:lnTo>
                  <a:pt x="406100" y="713293"/>
                </a:lnTo>
                <a:lnTo>
                  <a:pt x="356149" y="716648"/>
                </a:lnTo>
                <a:close/>
              </a:path>
              <a:path w="712469" h="716914">
                <a:moveTo>
                  <a:pt x="639448" y="716648"/>
                </a:moveTo>
                <a:lnTo>
                  <a:pt x="623248" y="716648"/>
                </a:lnTo>
                <a:lnTo>
                  <a:pt x="619198" y="712573"/>
                </a:lnTo>
                <a:lnTo>
                  <a:pt x="615148" y="704423"/>
                </a:lnTo>
                <a:lnTo>
                  <a:pt x="578723" y="639273"/>
                </a:lnTo>
                <a:lnTo>
                  <a:pt x="616502" y="639273"/>
                </a:lnTo>
                <a:lnTo>
                  <a:pt x="643473" y="688148"/>
                </a:lnTo>
                <a:lnTo>
                  <a:pt x="647523" y="692223"/>
                </a:lnTo>
                <a:lnTo>
                  <a:pt x="647523" y="708498"/>
                </a:lnTo>
                <a:lnTo>
                  <a:pt x="639448" y="716648"/>
                </a:lnTo>
                <a:close/>
              </a:path>
            </a:pathLst>
          </a:custGeom>
          <a:solidFill>
            <a:srgbClr val="0A081A"/>
          </a:solidFill>
        </p:spPr>
        <p:txBody>
          <a:bodyPr wrap="square" lIns="0" tIns="0" rIns="0" bIns="0" rtlCol="0"/>
          <a:lstStyle/>
          <a:p>
            <a:endParaRPr/>
          </a:p>
        </p:txBody>
      </p:sp>
      <p:sp>
        <p:nvSpPr>
          <p:cNvPr id="7" name="object 7"/>
          <p:cNvSpPr txBox="1"/>
          <p:nvPr/>
        </p:nvSpPr>
        <p:spPr>
          <a:xfrm>
            <a:off x="3880207" y="2383708"/>
            <a:ext cx="144652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1166B3"/>
                </a:solidFill>
                <a:latin typeface="Roboto Condensed"/>
                <a:cs typeface="Roboto Condensed"/>
              </a:rPr>
              <a:t>Vision</a:t>
            </a:r>
            <a:endParaRPr sz="3600" dirty="0">
              <a:latin typeface="Roboto Condensed"/>
              <a:cs typeface="Roboto Condensed"/>
            </a:endParaRPr>
          </a:p>
        </p:txBody>
      </p:sp>
      <p:sp>
        <p:nvSpPr>
          <p:cNvPr id="8" name="object 8"/>
          <p:cNvSpPr txBox="1"/>
          <p:nvPr/>
        </p:nvSpPr>
        <p:spPr>
          <a:xfrm>
            <a:off x="3994507" y="3027673"/>
            <a:ext cx="11900584" cy="1872307"/>
          </a:xfrm>
          <a:prstGeom prst="rect">
            <a:avLst/>
          </a:prstGeom>
        </p:spPr>
        <p:txBody>
          <a:bodyPr vert="horz" wrap="square" lIns="0" tIns="12700" rIns="0" bIns="0" rtlCol="0">
            <a:spAutoFit/>
          </a:bodyPr>
          <a:lstStyle/>
          <a:p>
            <a:pPr marL="583565" marR="5080" indent="-571500">
              <a:lnSpc>
                <a:spcPct val="100000"/>
              </a:lnSpc>
              <a:spcBef>
                <a:spcPts val="100"/>
              </a:spcBef>
              <a:buSzPct val="75000"/>
              <a:buFont typeface="AoyagiKouzanFontT"/>
              <a:buChar char="❖"/>
              <a:tabLst>
                <a:tab pos="583565" algn="l"/>
                <a:tab pos="584200" algn="l"/>
              </a:tabLst>
            </a:pPr>
            <a:r>
              <a:rPr lang="en-US" sz="2400" b="1" spc="-5" dirty="0">
                <a:solidFill>
                  <a:srgbClr val="858591"/>
                </a:solidFill>
                <a:latin typeface="Roboto"/>
                <a:cs typeface="Roboto"/>
              </a:rPr>
              <a:t>Religion </a:t>
            </a:r>
            <a:r>
              <a:rPr lang="en-US" sz="2400" spc="-5" dirty="0">
                <a:solidFill>
                  <a:srgbClr val="858591"/>
                </a:solidFill>
                <a:latin typeface="Roboto"/>
                <a:cs typeface="Roboto"/>
              </a:rPr>
              <a:t>is an essential ganglion of cultures and societies; it has exerted enormous influence in the past; it is still active as a background force of modernity.</a:t>
            </a:r>
          </a:p>
          <a:p>
            <a:pPr marL="583565" marR="5080" indent="-571500">
              <a:lnSpc>
                <a:spcPct val="100000"/>
              </a:lnSpc>
              <a:spcBef>
                <a:spcPts val="100"/>
              </a:spcBef>
              <a:buSzPct val="75000"/>
              <a:buFont typeface="AoyagiKouzanFontT"/>
              <a:buChar char="❖"/>
              <a:tabLst>
                <a:tab pos="583565" algn="l"/>
                <a:tab pos="584200" algn="l"/>
              </a:tabLst>
            </a:pPr>
            <a:r>
              <a:rPr lang="en-US" sz="2400" spc="-5" dirty="0">
                <a:solidFill>
                  <a:srgbClr val="858591"/>
                </a:solidFill>
                <a:latin typeface="Roboto"/>
                <a:cs typeface="Roboto"/>
              </a:rPr>
              <a:t>The </a:t>
            </a:r>
            <a:r>
              <a:rPr lang="en-US" sz="2400" b="1" spc="-5" dirty="0">
                <a:solidFill>
                  <a:srgbClr val="858591"/>
                </a:solidFill>
                <a:latin typeface="Roboto"/>
                <a:cs typeface="Roboto"/>
              </a:rPr>
              <a:t>challenge </a:t>
            </a:r>
            <a:r>
              <a:rPr lang="en-US" sz="2400" spc="-5" dirty="0">
                <a:solidFill>
                  <a:srgbClr val="858591"/>
                </a:solidFill>
                <a:latin typeface="Roboto"/>
                <a:cs typeface="Roboto"/>
              </a:rPr>
              <a:t>is </a:t>
            </a:r>
            <a:r>
              <a:rPr lang="en-US" sz="2400" spc="-15" dirty="0">
                <a:solidFill>
                  <a:srgbClr val="858591"/>
                </a:solidFill>
                <a:latin typeface="Roboto"/>
                <a:cs typeface="Roboto"/>
              </a:rPr>
              <a:t>to </a:t>
            </a:r>
            <a:r>
              <a:rPr lang="en-US" sz="2400" spc="-10" dirty="0">
                <a:solidFill>
                  <a:srgbClr val="858591"/>
                </a:solidFill>
                <a:latin typeface="Roboto"/>
                <a:cs typeface="Roboto"/>
              </a:rPr>
              <a:t>ensure </a:t>
            </a:r>
            <a:r>
              <a:rPr lang="en-US" sz="2400" spc="-5" dirty="0">
                <a:solidFill>
                  <a:srgbClr val="858591"/>
                </a:solidFill>
                <a:latin typeface="Roboto"/>
                <a:cs typeface="Roboto"/>
              </a:rPr>
              <a:t>that religion persists as an inspiring matrix of values to </a:t>
            </a:r>
            <a:r>
              <a:rPr lang="en-US" sz="2400" spc="-15" dirty="0">
                <a:solidFill>
                  <a:srgbClr val="858591"/>
                </a:solidFill>
                <a:latin typeface="Roboto"/>
                <a:cs typeface="Roboto"/>
              </a:rPr>
              <a:t>promote </a:t>
            </a:r>
            <a:r>
              <a:rPr lang="en-US" sz="2400" b="1" spc="-15" dirty="0">
                <a:solidFill>
                  <a:srgbClr val="858591"/>
                </a:solidFill>
                <a:latin typeface="Roboto"/>
                <a:cs typeface="Roboto"/>
              </a:rPr>
              <a:t>peace</a:t>
            </a:r>
            <a:r>
              <a:rPr lang="en-US" sz="2400" spc="-15" dirty="0">
                <a:solidFill>
                  <a:srgbClr val="858591"/>
                </a:solidFill>
                <a:latin typeface="Roboto"/>
                <a:cs typeface="Roboto"/>
              </a:rPr>
              <a:t>, offer </a:t>
            </a:r>
            <a:r>
              <a:rPr lang="en-US" sz="2400" b="1" spc="-15" dirty="0">
                <a:solidFill>
                  <a:srgbClr val="858591"/>
                </a:solidFill>
                <a:latin typeface="Roboto"/>
                <a:cs typeface="Roboto"/>
              </a:rPr>
              <a:t>freedom</a:t>
            </a:r>
            <a:r>
              <a:rPr lang="en-US" sz="2400" spc="-15" dirty="0">
                <a:solidFill>
                  <a:srgbClr val="858591"/>
                </a:solidFill>
                <a:latin typeface="Roboto"/>
                <a:cs typeface="Roboto"/>
              </a:rPr>
              <a:t>, achieve </a:t>
            </a:r>
            <a:r>
              <a:rPr lang="en-US" sz="2400" b="1" spc="-15" dirty="0">
                <a:solidFill>
                  <a:srgbClr val="858591"/>
                </a:solidFill>
                <a:latin typeface="Roboto"/>
                <a:cs typeface="Roboto"/>
              </a:rPr>
              <a:t>sustainable development, </a:t>
            </a:r>
            <a:r>
              <a:rPr lang="en-US" sz="2400" spc="-15" dirty="0">
                <a:solidFill>
                  <a:srgbClr val="858591"/>
                </a:solidFill>
                <a:latin typeface="Roboto"/>
                <a:cs typeface="Roboto"/>
              </a:rPr>
              <a:t>combat </a:t>
            </a:r>
            <a:r>
              <a:rPr lang="en-US" sz="2400" b="1" spc="-15" dirty="0">
                <a:solidFill>
                  <a:srgbClr val="858591"/>
                </a:solidFill>
                <a:latin typeface="Roboto"/>
                <a:cs typeface="Roboto"/>
              </a:rPr>
              <a:t>social exclusion</a:t>
            </a:r>
            <a:r>
              <a:rPr lang="en-US" sz="2400" spc="-15" dirty="0">
                <a:solidFill>
                  <a:srgbClr val="858591"/>
                </a:solidFill>
                <a:latin typeface="Roboto"/>
                <a:cs typeface="Roboto"/>
              </a:rPr>
              <a:t> and </a:t>
            </a:r>
            <a:r>
              <a:rPr lang="en-US" sz="2400" b="1" spc="-15" dirty="0">
                <a:solidFill>
                  <a:srgbClr val="858591"/>
                </a:solidFill>
                <a:latin typeface="Roboto"/>
                <a:cs typeface="Roboto"/>
              </a:rPr>
              <a:t>discrimination</a:t>
            </a:r>
            <a:r>
              <a:rPr lang="en-US" sz="2400" spc="-15" dirty="0">
                <a:solidFill>
                  <a:srgbClr val="858591"/>
                </a:solidFill>
                <a:latin typeface="Roboto"/>
                <a:cs typeface="Roboto"/>
              </a:rPr>
              <a:t>, and respect </a:t>
            </a:r>
            <a:r>
              <a:rPr lang="en-US" sz="2400" b="1" spc="-15" dirty="0">
                <a:solidFill>
                  <a:srgbClr val="858591"/>
                </a:solidFill>
                <a:latin typeface="Roboto"/>
                <a:cs typeface="Roboto"/>
              </a:rPr>
              <a:t>cultural diversity.</a:t>
            </a:r>
            <a:endParaRPr lang="en-US" sz="2400" b="1" dirty="0">
              <a:latin typeface="Roboto"/>
              <a:cs typeface="Roboto"/>
            </a:endParaRPr>
          </a:p>
        </p:txBody>
      </p:sp>
      <p:sp>
        <p:nvSpPr>
          <p:cNvPr id="9" name="object 9"/>
          <p:cNvSpPr/>
          <p:nvPr/>
        </p:nvSpPr>
        <p:spPr>
          <a:xfrm>
            <a:off x="3600442" y="2523069"/>
            <a:ext cx="0" cy="1515745"/>
          </a:xfrm>
          <a:custGeom>
            <a:avLst/>
            <a:gdLst/>
            <a:ahLst/>
            <a:cxnLst/>
            <a:rect l="l" t="t" r="r" b="b"/>
            <a:pathLst>
              <a:path h="1515745">
                <a:moveTo>
                  <a:pt x="0" y="0"/>
                </a:moveTo>
                <a:lnTo>
                  <a:pt x="0" y="1515596"/>
                </a:lnTo>
              </a:path>
            </a:pathLst>
          </a:custGeom>
          <a:ln w="25399">
            <a:solidFill>
              <a:srgbClr val="BFBFC8"/>
            </a:solidFill>
          </a:ln>
        </p:spPr>
        <p:txBody>
          <a:bodyPr wrap="square" lIns="0" tIns="0" rIns="0" bIns="0" rtlCol="0"/>
          <a:lstStyle/>
          <a:p>
            <a:endParaRPr/>
          </a:p>
        </p:txBody>
      </p:sp>
      <p:sp>
        <p:nvSpPr>
          <p:cNvPr id="10" name="object 10"/>
          <p:cNvSpPr/>
          <p:nvPr/>
        </p:nvSpPr>
        <p:spPr>
          <a:xfrm>
            <a:off x="2392910" y="2908569"/>
            <a:ext cx="784225" cy="630555"/>
          </a:xfrm>
          <a:custGeom>
            <a:avLst/>
            <a:gdLst/>
            <a:ahLst/>
            <a:cxnLst/>
            <a:rect l="l" t="t" r="r" b="b"/>
            <a:pathLst>
              <a:path w="784225" h="630554">
                <a:moveTo>
                  <a:pt x="178134" y="630423"/>
                </a:moveTo>
                <a:lnTo>
                  <a:pt x="130919" y="624140"/>
                </a:lnTo>
                <a:lnTo>
                  <a:pt x="88406" y="606426"/>
                </a:lnTo>
                <a:lnTo>
                  <a:pt x="52325" y="578983"/>
                </a:lnTo>
                <a:lnTo>
                  <a:pt x="24410" y="543512"/>
                </a:lnTo>
                <a:lnTo>
                  <a:pt x="6391" y="501717"/>
                </a:lnTo>
                <a:lnTo>
                  <a:pt x="0" y="455299"/>
                </a:lnTo>
                <a:lnTo>
                  <a:pt x="904" y="435675"/>
                </a:lnTo>
                <a:lnTo>
                  <a:pt x="3896" y="416455"/>
                </a:lnTo>
                <a:lnTo>
                  <a:pt x="9393" y="398050"/>
                </a:lnTo>
                <a:lnTo>
                  <a:pt x="17812" y="380874"/>
                </a:lnTo>
                <a:lnTo>
                  <a:pt x="146959" y="70049"/>
                </a:lnTo>
                <a:lnTo>
                  <a:pt x="164208" y="42482"/>
                </a:lnTo>
                <a:lnTo>
                  <a:pt x="188140" y="20249"/>
                </a:lnTo>
                <a:lnTo>
                  <a:pt x="217089" y="5404"/>
                </a:lnTo>
                <a:lnTo>
                  <a:pt x="249384" y="0"/>
                </a:lnTo>
                <a:lnTo>
                  <a:pt x="290499" y="8412"/>
                </a:lnTo>
                <a:lnTo>
                  <a:pt x="324524" y="31190"/>
                </a:lnTo>
                <a:lnTo>
                  <a:pt x="327181" y="35024"/>
                </a:lnTo>
                <a:lnTo>
                  <a:pt x="249384" y="35024"/>
                </a:lnTo>
                <a:lnTo>
                  <a:pt x="229549" y="38105"/>
                </a:lnTo>
                <a:lnTo>
                  <a:pt x="210968" y="46521"/>
                </a:lnTo>
                <a:lnTo>
                  <a:pt x="194895" y="59040"/>
                </a:lnTo>
                <a:lnTo>
                  <a:pt x="182584" y="74424"/>
                </a:lnTo>
                <a:lnTo>
                  <a:pt x="89062" y="302074"/>
                </a:lnTo>
                <a:lnTo>
                  <a:pt x="264452" y="302074"/>
                </a:lnTo>
                <a:lnTo>
                  <a:pt x="284694" y="315199"/>
                </a:lnTo>
                <a:lnTo>
                  <a:pt x="178134" y="315199"/>
                </a:lnTo>
                <a:lnTo>
                  <a:pt x="132530" y="322204"/>
                </a:lnTo>
                <a:lnTo>
                  <a:pt x="93340" y="341820"/>
                </a:lnTo>
                <a:lnTo>
                  <a:pt x="62700" y="371942"/>
                </a:lnTo>
                <a:lnTo>
                  <a:pt x="42750" y="410469"/>
                </a:lnTo>
                <a:lnTo>
                  <a:pt x="35624" y="455299"/>
                </a:lnTo>
                <a:lnTo>
                  <a:pt x="42750" y="500128"/>
                </a:lnTo>
                <a:lnTo>
                  <a:pt x="62700" y="538655"/>
                </a:lnTo>
                <a:lnTo>
                  <a:pt x="93340" y="568778"/>
                </a:lnTo>
                <a:lnTo>
                  <a:pt x="132530" y="588393"/>
                </a:lnTo>
                <a:lnTo>
                  <a:pt x="178134" y="595398"/>
                </a:lnTo>
                <a:lnTo>
                  <a:pt x="280909" y="595398"/>
                </a:lnTo>
                <a:lnTo>
                  <a:pt x="270681" y="603803"/>
                </a:lnTo>
                <a:lnTo>
                  <a:pt x="226971" y="623418"/>
                </a:lnTo>
                <a:lnTo>
                  <a:pt x="178134" y="630423"/>
                </a:lnTo>
                <a:close/>
              </a:path>
              <a:path w="784225" h="630554">
                <a:moveTo>
                  <a:pt x="463134" y="105074"/>
                </a:moveTo>
                <a:lnTo>
                  <a:pt x="427509" y="105074"/>
                </a:lnTo>
                <a:lnTo>
                  <a:pt x="436066" y="64641"/>
                </a:lnTo>
                <a:lnTo>
                  <a:pt x="459234" y="31190"/>
                </a:lnTo>
                <a:lnTo>
                  <a:pt x="493258" y="8412"/>
                </a:lnTo>
                <a:lnTo>
                  <a:pt x="534383" y="0"/>
                </a:lnTo>
                <a:lnTo>
                  <a:pt x="566665" y="5404"/>
                </a:lnTo>
                <a:lnTo>
                  <a:pt x="595608" y="20249"/>
                </a:lnTo>
                <a:lnTo>
                  <a:pt x="611516" y="35024"/>
                </a:lnTo>
                <a:lnTo>
                  <a:pt x="534383" y="35024"/>
                </a:lnTo>
                <a:lnTo>
                  <a:pt x="508847" y="39746"/>
                </a:lnTo>
                <a:lnTo>
                  <a:pt x="487068" y="53087"/>
                </a:lnTo>
                <a:lnTo>
                  <a:pt x="471134" y="73816"/>
                </a:lnTo>
                <a:lnTo>
                  <a:pt x="463134" y="100699"/>
                </a:lnTo>
                <a:lnTo>
                  <a:pt x="463134" y="105074"/>
                </a:lnTo>
                <a:close/>
              </a:path>
              <a:path w="784225" h="630554">
                <a:moveTo>
                  <a:pt x="356259" y="350224"/>
                </a:moveTo>
                <a:lnTo>
                  <a:pt x="320634" y="350224"/>
                </a:lnTo>
                <a:lnTo>
                  <a:pt x="320634" y="100699"/>
                </a:lnTo>
                <a:lnTo>
                  <a:pt x="312633" y="73816"/>
                </a:lnTo>
                <a:lnTo>
                  <a:pt x="296700" y="53087"/>
                </a:lnTo>
                <a:lnTo>
                  <a:pt x="274920" y="39746"/>
                </a:lnTo>
                <a:lnTo>
                  <a:pt x="249384" y="35024"/>
                </a:lnTo>
                <a:lnTo>
                  <a:pt x="327181" y="35024"/>
                </a:lnTo>
                <a:lnTo>
                  <a:pt x="347698" y="64641"/>
                </a:lnTo>
                <a:lnTo>
                  <a:pt x="356259" y="105074"/>
                </a:lnTo>
                <a:lnTo>
                  <a:pt x="463134" y="105074"/>
                </a:lnTo>
                <a:lnTo>
                  <a:pt x="463134" y="140099"/>
                </a:lnTo>
                <a:lnTo>
                  <a:pt x="356259" y="140099"/>
                </a:lnTo>
                <a:lnTo>
                  <a:pt x="356259" y="350224"/>
                </a:lnTo>
                <a:close/>
              </a:path>
              <a:path w="784225" h="630554">
                <a:moveTo>
                  <a:pt x="733197" y="302074"/>
                </a:moveTo>
                <a:lnTo>
                  <a:pt x="694683" y="302074"/>
                </a:lnTo>
                <a:lnTo>
                  <a:pt x="601183" y="74424"/>
                </a:lnTo>
                <a:lnTo>
                  <a:pt x="588858" y="59040"/>
                </a:lnTo>
                <a:lnTo>
                  <a:pt x="572780" y="46521"/>
                </a:lnTo>
                <a:lnTo>
                  <a:pt x="554204" y="38105"/>
                </a:lnTo>
                <a:lnTo>
                  <a:pt x="534383" y="35024"/>
                </a:lnTo>
                <a:lnTo>
                  <a:pt x="611516" y="35024"/>
                </a:lnTo>
                <a:lnTo>
                  <a:pt x="619546" y="42482"/>
                </a:lnTo>
                <a:lnTo>
                  <a:pt x="636808" y="70049"/>
                </a:lnTo>
                <a:lnTo>
                  <a:pt x="733197" y="302074"/>
                </a:lnTo>
                <a:close/>
              </a:path>
              <a:path w="784225" h="630554">
                <a:moveTo>
                  <a:pt x="483314" y="385249"/>
                </a:moveTo>
                <a:lnTo>
                  <a:pt x="427509" y="385249"/>
                </a:lnTo>
                <a:lnTo>
                  <a:pt x="427509" y="140099"/>
                </a:lnTo>
                <a:lnTo>
                  <a:pt x="463134" y="140099"/>
                </a:lnTo>
                <a:lnTo>
                  <a:pt x="463134" y="350224"/>
                </a:lnTo>
                <a:lnTo>
                  <a:pt x="512291" y="350224"/>
                </a:lnTo>
                <a:lnTo>
                  <a:pt x="490203" y="371942"/>
                </a:lnTo>
                <a:lnTo>
                  <a:pt x="483314" y="385249"/>
                </a:lnTo>
                <a:close/>
              </a:path>
              <a:path w="784225" h="630554">
                <a:moveTo>
                  <a:pt x="264452" y="302074"/>
                </a:moveTo>
                <a:lnTo>
                  <a:pt x="89062" y="302074"/>
                </a:lnTo>
                <a:lnTo>
                  <a:pt x="109869" y="293119"/>
                </a:lnTo>
                <a:lnTo>
                  <a:pt x="131928" y="286215"/>
                </a:lnTo>
                <a:lnTo>
                  <a:pt x="154823" y="281771"/>
                </a:lnTo>
                <a:lnTo>
                  <a:pt x="178134" y="280199"/>
                </a:lnTo>
                <a:lnTo>
                  <a:pt x="220432" y="284984"/>
                </a:lnTo>
                <a:lnTo>
                  <a:pt x="259396" y="298796"/>
                </a:lnTo>
                <a:lnTo>
                  <a:pt x="264452" y="302074"/>
                </a:lnTo>
                <a:close/>
              </a:path>
              <a:path w="784225" h="630554">
                <a:moveTo>
                  <a:pt x="512291" y="350224"/>
                </a:moveTo>
                <a:lnTo>
                  <a:pt x="463134" y="350224"/>
                </a:lnTo>
                <a:lnTo>
                  <a:pt x="490409" y="320815"/>
                </a:lnTo>
                <a:lnTo>
                  <a:pt x="524362" y="298796"/>
                </a:lnTo>
                <a:lnTo>
                  <a:pt x="563325" y="284984"/>
                </a:lnTo>
                <a:lnTo>
                  <a:pt x="605633" y="280199"/>
                </a:lnTo>
                <a:lnTo>
                  <a:pt x="628941" y="281771"/>
                </a:lnTo>
                <a:lnTo>
                  <a:pt x="651827" y="286215"/>
                </a:lnTo>
                <a:lnTo>
                  <a:pt x="673878" y="293119"/>
                </a:lnTo>
                <a:lnTo>
                  <a:pt x="694683" y="302074"/>
                </a:lnTo>
                <a:lnTo>
                  <a:pt x="733197" y="302074"/>
                </a:lnTo>
                <a:lnTo>
                  <a:pt x="738650" y="315199"/>
                </a:lnTo>
                <a:lnTo>
                  <a:pt x="605633" y="315199"/>
                </a:lnTo>
                <a:lnTo>
                  <a:pt x="560026" y="322204"/>
                </a:lnTo>
                <a:lnTo>
                  <a:pt x="520838" y="341820"/>
                </a:lnTo>
                <a:lnTo>
                  <a:pt x="512291" y="350224"/>
                </a:lnTo>
                <a:close/>
              </a:path>
              <a:path w="784225" h="630554">
                <a:moveTo>
                  <a:pt x="280909" y="595398"/>
                </a:moveTo>
                <a:lnTo>
                  <a:pt x="178134" y="595398"/>
                </a:lnTo>
                <a:lnTo>
                  <a:pt x="223732" y="588393"/>
                </a:lnTo>
                <a:lnTo>
                  <a:pt x="262919" y="568778"/>
                </a:lnTo>
                <a:lnTo>
                  <a:pt x="293557" y="538655"/>
                </a:lnTo>
                <a:lnTo>
                  <a:pt x="313508" y="500128"/>
                </a:lnTo>
                <a:lnTo>
                  <a:pt x="320634" y="455299"/>
                </a:lnTo>
                <a:lnTo>
                  <a:pt x="313508" y="410469"/>
                </a:lnTo>
                <a:lnTo>
                  <a:pt x="293557" y="371942"/>
                </a:lnTo>
                <a:lnTo>
                  <a:pt x="262919" y="341820"/>
                </a:lnTo>
                <a:lnTo>
                  <a:pt x="223732" y="322204"/>
                </a:lnTo>
                <a:lnTo>
                  <a:pt x="178134" y="315199"/>
                </a:lnTo>
                <a:lnTo>
                  <a:pt x="284694" y="315199"/>
                </a:lnTo>
                <a:lnTo>
                  <a:pt x="293355" y="320815"/>
                </a:lnTo>
                <a:lnTo>
                  <a:pt x="320634" y="350224"/>
                </a:lnTo>
                <a:lnTo>
                  <a:pt x="356259" y="350224"/>
                </a:lnTo>
                <a:lnTo>
                  <a:pt x="356259" y="385249"/>
                </a:lnTo>
                <a:lnTo>
                  <a:pt x="483314" y="385249"/>
                </a:lnTo>
                <a:lnTo>
                  <a:pt x="470257" y="410469"/>
                </a:lnTo>
                <a:lnTo>
                  <a:pt x="468699" y="420274"/>
                </a:lnTo>
                <a:lnTo>
                  <a:pt x="356259" y="420274"/>
                </a:lnTo>
                <a:lnTo>
                  <a:pt x="356259" y="455299"/>
                </a:lnTo>
                <a:lnTo>
                  <a:pt x="463134" y="455299"/>
                </a:lnTo>
                <a:lnTo>
                  <a:pt x="468699" y="490324"/>
                </a:lnTo>
                <a:lnTo>
                  <a:pt x="351809" y="490324"/>
                </a:lnTo>
                <a:lnTo>
                  <a:pt x="335023" y="535153"/>
                </a:lnTo>
                <a:lnTo>
                  <a:pt x="307340" y="573680"/>
                </a:lnTo>
                <a:lnTo>
                  <a:pt x="280909" y="595398"/>
                </a:lnTo>
                <a:close/>
              </a:path>
              <a:path w="784225" h="630554">
                <a:moveTo>
                  <a:pt x="709845" y="595398"/>
                </a:moveTo>
                <a:lnTo>
                  <a:pt x="605633" y="595398"/>
                </a:lnTo>
                <a:lnTo>
                  <a:pt x="651231" y="588393"/>
                </a:lnTo>
                <a:lnTo>
                  <a:pt x="690418" y="568778"/>
                </a:lnTo>
                <a:lnTo>
                  <a:pt x="721056" y="538655"/>
                </a:lnTo>
                <a:lnTo>
                  <a:pt x="741007" y="500128"/>
                </a:lnTo>
                <a:lnTo>
                  <a:pt x="748133" y="455299"/>
                </a:lnTo>
                <a:lnTo>
                  <a:pt x="741007" y="410469"/>
                </a:lnTo>
                <a:lnTo>
                  <a:pt x="721056" y="371942"/>
                </a:lnTo>
                <a:lnTo>
                  <a:pt x="690418" y="341820"/>
                </a:lnTo>
                <a:lnTo>
                  <a:pt x="651231" y="322204"/>
                </a:lnTo>
                <a:lnTo>
                  <a:pt x="605633" y="315199"/>
                </a:lnTo>
                <a:lnTo>
                  <a:pt x="738650" y="315199"/>
                </a:lnTo>
                <a:lnTo>
                  <a:pt x="765933" y="380874"/>
                </a:lnTo>
                <a:lnTo>
                  <a:pt x="774361" y="398050"/>
                </a:lnTo>
                <a:lnTo>
                  <a:pt x="779861" y="416455"/>
                </a:lnTo>
                <a:lnTo>
                  <a:pt x="782854" y="435675"/>
                </a:lnTo>
                <a:lnTo>
                  <a:pt x="783758" y="455299"/>
                </a:lnTo>
                <a:lnTo>
                  <a:pt x="777366" y="501717"/>
                </a:lnTo>
                <a:lnTo>
                  <a:pt x="759344" y="543512"/>
                </a:lnTo>
                <a:lnTo>
                  <a:pt x="731427" y="578983"/>
                </a:lnTo>
                <a:lnTo>
                  <a:pt x="709845" y="595398"/>
                </a:lnTo>
                <a:close/>
              </a:path>
              <a:path w="784225" h="630554">
                <a:moveTo>
                  <a:pt x="97969" y="472824"/>
                </a:moveTo>
                <a:lnTo>
                  <a:pt x="80157" y="472824"/>
                </a:lnTo>
                <a:lnTo>
                  <a:pt x="71249" y="464049"/>
                </a:lnTo>
                <a:lnTo>
                  <a:pt x="71249" y="455299"/>
                </a:lnTo>
                <a:lnTo>
                  <a:pt x="79808" y="414876"/>
                </a:lnTo>
                <a:lnTo>
                  <a:pt x="102979" y="381424"/>
                </a:lnTo>
                <a:lnTo>
                  <a:pt x="137007" y="358640"/>
                </a:lnTo>
                <a:lnTo>
                  <a:pt x="178134" y="350224"/>
                </a:lnTo>
                <a:lnTo>
                  <a:pt x="187034" y="350224"/>
                </a:lnTo>
                <a:lnTo>
                  <a:pt x="195934" y="358999"/>
                </a:lnTo>
                <a:lnTo>
                  <a:pt x="195934" y="376499"/>
                </a:lnTo>
                <a:lnTo>
                  <a:pt x="187034" y="385249"/>
                </a:lnTo>
                <a:lnTo>
                  <a:pt x="178134" y="385249"/>
                </a:lnTo>
                <a:lnTo>
                  <a:pt x="150093" y="390653"/>
                </a:lnTo>
                <a:lnTo>
                  <a:pt x="127476" y="405499"/>
                </a:lnTo>
                <a:lnTo>
                  <a:pt x="112373" y="427731"/>
                </a:lnTo>
                <a:lnTo>
                  <a:pt x="106874" y="455299"/>
                </a:lnTo>
                <a:lnTo>
                  <a:pt x="106874" y="464049"/>
                </a:lnTo>
                <a:lnTo>
                  <a:pt x="97969" y="472824"/>
                </a:lnTo>
                <a:close/>
              </a:path>
              <a:path w="784225" h="630554">
                <a:moveTo>
                  <a:pt x="525458" y="472824"/>
                </a:moveTo>
                <a:lnTo>
                  <a:pt x="507658" y="472824"/>
                </a:lnTo>
                <a:lnTo>
                  <a:pt x="498759" y="464049"/>
                </a:lnTo>
                <a:lnTo>
                  <a:pt x="498759" y="455299"/>
                </a:lnTo>
                <a:lnTo>
                  <a:pt x="507316" y="414876"/>
                </a:lnTo>
                <a:lnTo>
                  <a:pt x="530483" y="381424"/>
                </a:lnTo>
                <a:lnTo>
                  <a:pt x="564508" y="358640"/>
                </a:lnTo>
                <a:lnTo>
                  <a:pt x="605633" y="350224"/>
                </a:lnTo>
                <a:lnTo>
                  <a:pt x="614533" y="350224"/>
                </a:lnTo>
                <a:lnTo>
                  <a:pt x="623433" y="358999"/>
                </a:lnTo>
                <a:lnTo>
                  <a:pt x="623433" y="376499"/>
                </a:lnTo>
                <a:lnTo>
                  <a:pt x="614533" y="385249"/>
                </a:lnTo>
                <a:lnTo>
                  <a:pt x="605633" y="385249"/>
                </a:lnTo>
                <a:lnTo>
                  <a:pt x="577594" y="390653"/>
                </a:lnTo>
                <a:lnTo>
                  <a:pt x="554980" y="405499"/>
                </a:lnTo>
                <a:lnTo>
                  <a:pt x="539881" y="427731"/>
                </a:lnTo>
                <a:lnTo>
                  <a:pt x="534383" y="455299"/>
                </a:lnTo>
                <a:lnTo>
                  <a:pt x="534383" y="464049"/>
                </a:lnTo>
                <a:lnTo>
                  <a:pt x="525458" y="472824"/>
                </a:lnTo>
                <a:close/>
              </a:path>
              <a:path w="784225" h="630554">
                <a:moveTo>
                  <a:pt x="463134" y="455299"/>
                </a:moveTo>
                <a:lnTo>
                  <a:pt x="427509" y="455299"/>
                </a:lnTo>
                <a:lnTo>
                  <a:pt x="427509" y="420274"/>
                </a:lnTo>
                <a:lnTo>
                  <a:pt x="468699" y="420274"/>
                </a:lnTo>
                <a:lnTo>
                  <a:pt x="463134" y="455299"/>
                </a:lnTo>
                <a:close/>
              </a:path>
              <a:path w="784225" h="630554">
                <a:moveTo>
                  <a:pt x="605633" y="630423"/>
                </a:moveTo>
                <a:lnTo>
                  <a:pt x="556784" y="623418"/>
                </a:lnTo>
                <a:lnTo>
                  <a:pt x="513068" y="603803"/>
                </a:lnTo>
                <a:lnTo>
                  <a:pt x="476410" y="573680"/>
                </a:lnTo>
                <a:lnTo>
                  <a:pt x="448732" y="535153"/>
                </a:lnTo>
                <a:lnTo>
                  <a:pt x="431959" y="490324"/>
                </a:lnTo>
                <a:lnTo>
                  <a:pt x="468699" y="490324"/>
                </a:lnTo>
                <a:lnTo>
                  <a:pt x="470257" y="500128"/>
                </a:lnTo>
                <a:lnTo>
                  <a:pt x="490203" y="538655"/>
                </a:lnTo>
                <a:lnTo>
                  <a:pt x="520838" y="568778"/>
                </a:lnTo>
                <a:lnTo>
                  <a:pt x="560026" y="588393"/>
                </a:lnTo>
                <a:lnTo>
                  <a:pt x="605633" y="595398"/>
                </a:lnTo>
                <a:lnTo>
                  <a:pt x="709845" y="595398"/>
                </a:lnTo>
                <a:lnTo>
                  <a:pt x="695347" y="606426"/>
                </a:lnTo>
                <a:lnTo>
                  <a:pt x="652838" y="624140"/>
                </a:lnTo>
                <a:lnTo>
                  <a:pt x="605633" y="630423"/>
                </a:lnTo>
                <a:close/>
              </a:path>
            </a:pathLst>
          </a:custGeom>
          <a:solidFill>
            <a:srgbClr val="0A081A"/>
          </a:solidFill>
        </p:spPr>
        <p:txBody>
          <a:bodyPr wrap="square" lIns="0" tIns="0" rIns="0" bIns="0" rtlCol="0"/>
          <a:lstStyle/>
          <a:p>
            <a:endParaRPr/>
          </a:p>
        </p:txBody>
      </p:sp>
      <p:sp>
        <p:nvSpPr>
          <p:cNvPr id="11" name="object 11"/>
          <p:cNvSpPr txBox="1">
            <a:spLocks noGrp="1"/>
          </p:cNvSpPr>
          <p:nvPr>
            <p:ph type="title"/>
          </p:nvPr>
        </p:nvSpPr>
        <p:spPr>
          <a:xfrm>
            <a:off x="1116690" y="697743"/>
            <a:ext cx="7432668" cy="1117614"/>
          </a:xfrm>
          <a:prstGeom prst="rect">
            <a:avLst/>
          </a:prstGeom>
        </p:spPr>
        <p:txBody>
          <a:bodyPr vert="horz" wrap="square" lIns="0" tIns="40005" rIns="0" bIns="0" rtlCol="0">
            <a:spAutoFit/>
          </a:bodyPr>
          <a:lstStyle/>
          <a:p>
            <a:pPr marL="12700" marR="5080">
              <a:lnSpc>
                <a:spcPts val="4230"/>
              </a:lnSpc>
              <a:spcBef>
                <a:spcPts val="315"/>
              </a:spcBef>
            </a:pPr>
            <a:r>
              <a:rPr lang="en-US" spc="-10" dirty="0"/>
              <a:t>Center for Religious Studies</a:t>
            </a:r>
            <a:br>
              <a:rPr lang="en-US" spc="-10" dirty="0"/>
            </a:br>
            <a:r>
              <a:rPr lang="en-US" spc="-10" dirty="0">
                <a:solidFill>
                  <a:srgbClr val="0A081A"/>
                </a:solidFill>
              </a:rPr>
              <a:t>Vision </a:t>
            </a:r>
            <a:r>
              <a:rPr lang="en-US" spc="-5" dirty="0">
                <a:solidFill>
                  <a:srgbClr val="0A081A"/>
                </a:solidFill>
              </a:rPr>
              <a:t>- </a:t>
            </a:r>
            <a:r>
              <a:rPr lang="en-US" spc="-10" dirty="0">
                <a:solidFill>
                  <a:srgbClr val="0A081A"/>
                </a:solidFill>
              </a:rPr>
              <a:t>Mission</a:t>
            </a:r>
            <a:r>
              <a:rPr lang="en-US" spc="-95" dirty="0">
                <a:solidFill>
                  <a:srgbClr val="0A081A"/>
                </a:solidFill>
              </a:rPr>
              <a:t> </a:t>
            </a:r>
            <a:r>
              <a:rPr lang="en-US" spc="-5" dirty="0">
                <a:solidFill>
                  <a:srgbClr val="0A081A"/>
                </a:solidFill>
              </a:rPr>
              <a:t>- </a:t>
            </a:r>
            <a:r>
              <a:rPr lang="en-US" spc="-10" dirty="0">
                <a:solidFill>
                  <a:srgbClr val="0A081A"/>
                </a:solidFill>
              </a:rPr>
              <a:t>Objectives</a:t>
            </a:r>
          </a:p>
        </p:txBody>
      </p:sp>
      <p:sp>
        <p:nvSpPr>
          <p:cNvPr id="12" name="object 12"/>
          <p:cNvSpPr txBox="1"/>
          <p:nvPr/>
        </p:nvSpPr>
        <p:spPr>
          <a:xfrm>
            <a:off x="3975178" y="6824747"/>
            <a:ext cx="219702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1166B3"/>
                </a:solidFill>
                <a:latin typeface="Roboto Condensed"/>
                <a:cs typeface="Roboto Condensed"/>
              </a:rPr>
              <a:t>Objectives</a:t>
            </a:r>
            <a:endParaRPr sz="3600" dirty="0">
              <a:latin typeface="Roboto Condensed"/>
              <a:cs typeface="Roboto Condensed"/>
            </a:endParaRPr>
          </a:p>
        </p:txBody>
      </p:sp>
      <p:sp>
        <p:nvSpPr>
          <p:cNvPr id="13" name="object 13"/>
          <p:cNvSpPr txBox="1"/>
          <p:nvPr/>
        </p:nvSpPr>
        <p:spPr>
          <a:xfrm>
            <a:off x="3975178" y="7782786"/>
            <a:ext cx="11645821" cy="1859483"/>
          </a:xfrm>
          <a:prstGeom prst="rect">
            <a:avLst/>
          </a:prstGeom>
        </p:spPr>
        <p:txBody>
          <a:bodyPr vert="horz" wrap="square" lIns="0" tIns="12700" rIns="0" bIns="0" rtlCol="0">
            <a:spAutoFit/>
          </a:bodyPr>
          <a:lstStyle/>
          <a:p>
            <a:pPr marL="584200" indent="-571500">
              <a:lnSpc>
                <a:spcPct val="100000"/>
              </a:lnSpc>
              <a:spcBef>
                <a:spcPts val="100"/>
              </a:spcBef>
              <a:buSzPct val="75000"/>
              <a:buFont typeface="AoyagiKouzanFontT"/>
              <a:buChar char="❖"/>
              <a:tabLst>
                <a:tab pos="583565" algn="l"/>
                <a:tab pos="584200" algn="l"/>
              </a:tabLst>
            </a:pPr>
            <a:r>
              <a:rPr lang="en-US" sz="2400" b="1" spc="-10" dirty="0">
                <a:solidFill>
                  <a:srgbClr val="858591"/>
                </a:solidFill>
                <a:latin typeface="Roboto"/>
                <a:cs typeface="Roboto"/>
              </a:rPr>
              <a:t>Excellence </a:t>
            </a:r>
            <a:r>
              <a:rPr lang="en-US" sz="2400" b="1" spc="-5" dirty="0">
                <a:solidFill>
                  <a:srgbClr val="858591"/>
                </a:solidFill>
                <a:latin typeface="Roboto"/>
                <a:cs typeface="Roboto"/>
              </a:rPr>
              <a:t>in </a:t>
            </a:r>
            <a:r>
              <a:rPr lang="en-US" sz="2400" b="1" spc="-15" dirty="0">
                <a:solidFill>
                  <a:srgbClr val="858591"/>
                </a:solidFill>
                <a:latin typeface="Roboto"/>
                <a:cs typeface="Roboto"/>
              </a:rPr>
              <a:t>research </a:t>
            </a:r>
            <a:r>
              <a:rPr lang="en-US" sz="2400" spc="-5" dirty="0">
                <a:solidFill>
                  <a:srgbClr val="858591"/>
                </a:solidFill>
                <a:latin typeface="Roboto"/>
                <a:cs typeface="Roboto"/>
              </a:rPr>
              <a:t>in </a:t>
            </a:r>
            <a:r>
              <a:rPr lang="en-US" sz="2400" spc="-20" dirty="0">
                <a:solidFill>
                  <a:srgbClr val="858591"/>
                </a:solidFill>
                <a:latin typeface="Roboto"/>
                <a:cs typeface="Roboto"/>
              </a:rPr>
              <a:t>key </a:t>
            </a:r>
            <a:r>
              <a:rPr lang="en-US" sz="2400" spc="-10" dirty="0">
                <a:solidFill>
                  <a:srgbClr val="858591"/>
                </a:solidFill>
                <a:latin typeface="Roboto"/>
                <a:cs typeface="Roboto"/>
              </a:rPr>
              <a:t>areas </a:t>
            </a:r>
            <a:r>
              <a:rPr lang="en-US" sz="2400" spc="-5" dirty="0">
                <a:solidFill>
                  <a:srgbClr val="858591"/>
                </a:solidFill>
                <a:latin typeface="Roboto"/>
                <a:cs typeface="Roboto"/>
              </a:rPr>
              <a:t>for religious studies.</a:t>
            </a:r>
            <a:endParaRPr lang="en-US" sz="2400" dirty="0">
              <a:latin typeface="Roboto"/>
              <a:cs typeface="Roboto"/>
            </a:endParaRPr>
          </a:p>
          <a:p>
            <a:pPr marL="584200" indent="-571500">
              <a:lnSpc>
                <a:spcPct val="100000"/>
              </a:lnSpc>
              <a:buSzPct val="75000"/>
              <a:buFont typeface="AoyagiKouzanFontT"/>
              <a:buChar char="❖"/>
              <a:tabLst>
                <a:tab pos="583565" algn="l"/>
                <a:tab pos="584200" algn="l"/>
              </a:tabLst>
            </a:pPr>
            <a:r>
              <a:rPr lang="en-US" sz="2400" b="1" spc="-5" dirty="0">
                <a:solidFill>
                  <a:srgbClr val="858591"/>
                </a:solidFill>
                <a:latin typeface="Roboto"/>
                <a:cs typeface="Roboto"/>
              </a:rPr>
              <a:t>Responding</a:t>
            </a:r>
            <a:r>
              <a:rPr lang="en-US" sz="2400" spc="-5" dirty="0">
                <a:solidFill>
                  <a:srgbClr val="858591"/>
                </a:solidFill>
                <a:latin typeface="Roboto"/>
                <a:cs typeface="Roboto"/>
              </a:rPr>
              <a:t> to the social demand of knowledge about religion and ethics.</a:t>
            </a:r>
            <a:endParaRPr lang="en-US" sz="2400" dirty="0">
              <a:latin typeface="Roboto"/>
              <a:cs typeface="Roboto"/>
            </a:endParaRPr>
          </a:p>
          <a:p>
            <a:pPr marL="584200" indent="-571500">
              <a:lnSpc>
                <a:spcPct val="100000"/>
              </a:lnSpc>
              <a:buSzPct val="75000"/>
              <a:buFont typeface="AoyagiKouzanFontT"/>
              <a:buChar char="❖"/>
              <a:tabLst>
                <a:tab pos="583565" algn="l"/>
                <a:tab pos="584200" algn="l"/>
              </a:tabLst>
            </a:pPr>
            <a:r>
              <a:rPr lang="en-US" sz="2400" b="1" spc="-10" dirty="0">
                <a:solidFill>
                  <a:srgbClr val="858591"/>
                </a:solidFill>
                <a:latin typeface="Roboto"/>
                <a:cs typeface="Roboto"/>
              </a:rPr>
              <a:t>Mapping the role</a:t>
            </a:r>
            <a:r>
              <a:rPr lang="en-US" sz="2400" spc="-10" dirty="0">
                <a:solidFill>
                  <a:srgbClr val="858591"/>
                </a:solidFill>
                <a:latin typeface="Roboto"/>
                <a:cs typeface="Roboto"/>
              </a:rPr>
              <a:t> of religion and ethics in cultural and societal transformations.</a:t>
            </a:r>
            <a:endParaRPr lang="en-US" sz="2400" b="1" spc="-10" dirty="0">
              <a:solidFill>
                <a:srgbClr val="858591"/>
              </a:solidFill>
              <a:latin typeface="Roboto"/>
              <a:cs typeface="Roboto"/>
            </a:endParaRPr>
          </a:p>
          <a:p>
            <a:pPr marL="584200" indent="-571500">
              <a:lnSpc>
                <a:spcPct val="100000"/>
              </a:lnSpc>
              <a:buSzPct val="75000"/>
              <a:buFont typeface="AoyagiKouzanFontT"/>
              <a:buChar char="❖"/>
              <a:tabLst>
                <a:tab pos="583565" algn="l"/>
                <a:tab pos="584200" algn="l"/>
              </a:tabLst>
            </a:pPr>
            <a:r>
              <a:rPr lang="en-US" sz="2400" b="1" spc="-10" dirty="0">
                <a:solidFill>
                  <a:srgbClr val="858591"/>
                </a:solidFill>
                <a:latin typeface="Roboto"/>
                <a:cs typeface="Roboto"/>
              </a:rPr>
              <a:t>Assessable positive </a:t>
            </a:r>
            <a:r>
              <a:rPr lang="en-US" sz="2400" b="1" spc="-5" dirty="0">
                <a:solidFill>
                  <a:srgbClr val="858591"/>
                </a:solidFill>
                <a:latin typeface="Roboto"/>
                <a:cs typeface="Roboto"/>
              </a:rPr>
              <a:t>impact </a:t>
            </a:r>
            <a:r>
              <a:rPr lang="en-US" sz="2400" spc="-5" dirty="0">
                <a:solidFill>
                  <a:srgbClr val="858591"/>
                </a:solidFill>
                <a:latin typeface="Roboto"/>
                <a:cs typeface="Roboto"/>
              </a:rPr>
              <a:t>on </a:t>
            </a:r>
            <a:r>
              <a:rPr lang="en-US" sz="2400" spc="-20" dirty="0">
                <a:solidFill>
                  <a:srgbClr val="858591"/>
                </a:solidFill>
                <a:latin typeface="Roboto"/>
                <a:cs typeface="Roboto"/>
              </a:rPr>
              <a:t>key </a:t>
            </a:r>
            <a:r>
              <a:rPr lang="en-US" sz="2400" spc="-10" dirty="0">
                <a:solidFill>
                  <a:srgbClr val="858591"/>
                </a:solidFill>
                <a:latin typeface="Roboto"/>
                <a:cs typeface="Roboto"/>
              </a:rPr>
              <a:t>religious and ethical</a:t>
            </a:r>
            <a:r>
              <a:rPr lang="en-US" sz="2400" spc="55" dirty="0">
                <a:solidFill>
                  <a:srgbClr val="858591"/>
                </a:solidFill>
                <a:latin typeface="Roboto"/>
                <a:cs typeface="Roboto"/>
              </a:rPr>
              <a:t> </a:t>
            </a:r>
            <a:r>
              <a:rPr lang="en-US" sz="2400" spc="-10" dirty="0">
                <a:solidFill>
                  <a:srgbClr val="858591"/>
                </a:solidFill>
                <a:latin typeface="Roboto"/>
                <a:cs typeface="Roboto"/>
              </a:rPr>
              <a:t>challenges.</a:t>
            </a:r>
            <a:endParaRPr lang="en-US" sz="2400" dirty="0">
              <a:latin typeface="Roboto"/>
              <a:cs typeface="Roboto"/>
            </a:endParaRPr>
          </a:p>
          <a:p>
            <a:pPr marL="584200" indent="-571500">
              <a:lnSpc>
                <a:spcPct val="100000"/>
              </a:lnSpc>
              <a:buSzPct val="75000"/>
              <a:buFont typeface="AoyagiKouzanFontT"/>
              <a:buChar char="❖"/>
              <a:tabLst>
                <a:tab pos="583565" algn="l"/>
                <a:tab pos="584200" algn="l"/>
              </a:tabLst>
            </a:pPr>
            <a:r>
              <a:rPr lang="en-US" sz="2400" b="1" spc="-5" dirty="0">
                <a:solidFill>
                  <a:srgbClr val="858591"/>
                </a:solidFill>
                <a:latin typeface="Roboto"/>
                <a:cs typeface="Roboto"/>
              </a:rPr>
              <a:t>Long-term sustainability </a:t>
            </a:r>
            <a:r>
              <a:rPr lang="en-US" sz="2400" spc="-15" dirty="0">
                <a:solidFill>
                  <a:srgbClr val="858591"/>
                </a:solidFill>
                <a:latin typeface="Roboto"/>
                <a:cs typeface="Roboto"/>
              </a:rPr>
              <a:t>strategy </a:t>
            </a:r>
            <a:r>
              <a:rPr lang="en-US" sz="2400" spc="-5" dirty="0">
                <a:solidFill>
                  <a:srgbClr val="858591"/>
                </a:solidFill>
                <a:latin typeface="Roboto"/>
                <a:cs typeface="Roboto"/>
              </a:rPr>
              <a:t>based on </a:t>
            </a:r>
            <a:r>
              <a:rPr lang="en-US" sz="2400" spc="-10" dirty="0">
                <a:solidFill>
                  <a:srgbClr val="858591"/>
                </a:solidFill>
                <a:latin typeface="Roboto"/>
                <a:cs typeface="Roboto"/>
              </a:rPr>
              <a:t>research-impact</a:t>
            </a:r>
            <a:r>
              <a:rPr lang="en-US" sz="2400" spc="15" dirty="0">
                <a:solidFill>
                  <a:srgbClr val="858591"/>
                </a:solidFill>
                <a:latin typeface="Roboto"/>
                <a:cs typeface="Roboto"/>
              </a:rPr>
              <a:t> </a:t>
            </a:r>
            <a:r>
              <a:rPr lang="en-US" sz="2400" spc="-10" dirty="0">
                <a:solidFill>
                  <a:srgbClr val="858591"/>
                </a:solidFill>
                <a:latin typeface="Roboto"/>
                <a:cs typeface="Roboto"/>
              </a:rPr>
              <a:t>accumulation.</a:t>
            </a:r>
            <a:endParaRPr lang="en-US" sz="2400" dirty="0">
              <a:latin typeface="Roboto"/>
              <a:cs typeface="Roboto"/>
            </a:endParaRPr>
          </a:p>
        </p:txBody>
      </p:sp>
      <p:sp>
        <p:nvSpPr>
          <p:cNvPr id="14" name="object 14"/>
          <p:cNvSpPr/>
          <p:nvPr/>
        </p:nvSpPr>
        <p:spPr>
          <a:xfrm>
            <a:off x="3600442" y="7011261"/>
            <a:ext cx="0" cy="1515745"/>
          </a:xfrm>
          <a:custGeom>
            <a:avLst/>
            <a:gdLst/>
            <a:ahLst/>
            <a:cxnLst/>
            <a:rect l="l" t="t" r="r" b="b"/>
            <a:pathLst>
              <a:path h="1515745">
                <a:moveTo>
                  <a:pt x="0" y="0"/>
                </a:moveTo>
                <a:lnTo>
                  <a:pt x="0" y="1515596"/>
                </a:lnTo>
              </a:path>
            </a:pathLst>
          </a:custGeom>
          <a:ln w="25399">
            <a:solidFill>
              <a:srgbClr val="BFBFC8"/>
            </a:solidFill>
          </a:ln>
        </p:spPr>
        <p:txBody>
          <a:bodyPr wrap="square" lIns="0" tIns="0" rIns="0" bIns="0" rtlCol="0"/>
          <a:lstStyle/>
          <a:p>
            <a:endParaRPr/>
          </a:p>
        </p:txBody>
      </p:sp>
      <p:sp>
        <p:nvSpPr>
          <p:cNvPr id="15" name="object 15"/>
          <p:cNvSpPr/>
          <p:nvPr/>
        </p:nvSpPr>
        <p:spPr>
          <a:xfrm>
            <a:off x="2457445" y="7353285"/>
            <a:ext cx="688975" cy="705485"/>
          </a:xfrm>
          <a:custGeom>
            <a:avLst/>
            <a:gdLst/>
            <a:ahLst/>
            <a:cxnLst/>
            <a:rect l="l" t="t" r="r" b="b"/>
            <a:pathLst>
              <a:path w="688975" h="705484">
                <a:moveTo>
                  <a:pt x="626173" y="705398"/>
                </a:moveTo>
                <a:lnTo>
                  <a:pt x="62624" y="705398"/>
                </a:lnTo>
                <a:lnTo>
                  <a:pt x="37977" y="700452"/>
                </a:lnTo>
                <a:lnTo>
                  <a:pt x="18101" y="686864"/>
                </a:lnTo>
                <a:lnTo>
                  <a:pt x="4830" y="666512"/>
                </a:lnTo>
                <a:lnTo>
                  <a:pt x="0" y="641273"/>
                </a:lnTo>
                <a:lnTo>
                  <a:pt x="0" y="64124"/>
                </a:lnTo>
                <a:lnTo>
                  <a:pt x="4830" y="38886"/>
                </a:lnTo>
                <a:lnTo>
                  <a:pt x="18101" y="18534"/>
                </a:lnTo>
                <a:lnTo>
                  <a:pt x="37977" y="4946"/>
                </a:lnTo>
                <a:lnTo>
                  <a:pt x="62624" y="0"/>
                </a:lnTo>
                <a:lnTo>
                  <a:pt x="626173" y="0"/>
                </a:lnTo>
                <a:lnTo>
                  <a:pt x="650819" y="4946"/>
                </a:lnTo>
                <a:lnTo>
                  <a:pt x="670695" y="18534"/>
                </a:lnTo>
                <a:lnTo>
                  <a:pt x="679525" y="32074"/>
                </a:lnTo>
                <a:lnTo>
                  <a:pt x="62624" y="32074"/>
                </a:lnTo>
                <a:lnTo>
                  <a:pt x="51129" y="34829"/>
                </a:lnTo>
                <a:lnTo>
                  <a:pt x="41098" y="42090"/>
                </a:lnTo>
                <a:lnTo>
                  <a:pt x="34002" y="52356"/>
                </a:lnTo>
                <a:lnTo>
                  <a:pt x="31309" y="64124"/>
                </a:lnTo>
                <a:lnTo>
                  <a:pt x="31309" y="641273"/>
                </a:lnTo>
                <a:lnTo>
                  <a:pt x="34002" y="653042"/>
                </a:lnTo>
                <a:lnTo>
                  <a:pt x="41098" y="663308"/>
                </a:lnTo>
                <a:lnTo>
                  <a:pt x="51129" y="670569"/>
                </a:lnTo>
                <a:lnTo>
                  <a:pt x="62624" y="673323"/>
                </a:lnTo>
                <a:lnTo>
                  <a:pt x="679525" y="673323"/>
                </a:lnTo>
                <a:lnTo>
                  <a:pt x="670695" y="686864"/>
                </a:lnTo>
                <a:lnTo>
                  <a:pt x="650819" y="700452"/>
                </a:lnTo>
                <a:lnTo>
                  <a:pt x="626173" y="705398"/>
                </a:lnTo>
                <a:close/>
              </a:path>
              <a:path w="688975" h="705484">
                <a:moveTo>
                  <a:pt x="679525" y="673323"/>
                </a:moveTo>
                <a:lnTo>
                  <a:pt x="626173" y="673323"/>
                </a:lnTo>
                <a:lnTo>
                  <a:pt x="637670" y="670569"/>
                </a:lnTo>
                <a:lnTo>
                  <a:pt x="647704" y="663308"/>
                </a:lnTo>
                <a:lnTo>
                  <a:pt x="654804" y="653042"/>
                </a:lnTo>
                <a:lnTo>
                  <a:pt x="657498" y="641273"/>
                </a:lnTo>
                <a:lnTo>
                  <a:pt x="657498" y="64124"/>
                </a:lnTo>
                <a:lnTo>
                  <a:pt x="654804" y="52356"/>
                </a:lnTo>
                <a:lnTo>
                  <a:pt x="647704" y="42090"/>
                </a:lnTo>
                <a:lnTo>
                  <a:pt x="637670" y="34829"/>
                </a:lnTo>
                <a:lnTo>
                  <a:pt x="626173" y="32074"/>
                </a:lnTo>
                <a:lnTo>
                  <a:pt x="679525" y="32074"/>
                </a:lnTo>
                <a:lnTo>
                  <a:pt x="683967" y="38886"/>
                </a:lnTo>
                <a:lnTo>
                  <a:pt x="688798" y="64124"/>
                </a:lnTo>
                <a:lnTo>
                  <a:pt x="688798" y="641273"/>
                </a:lnTo>
                <a:lnTo>
                  <a:pt x="683967" y="666512"/>
                </a:lnTo>
                <a:lnTo>
                  <a:pt x="679525" y="673323"/>
                </a:lnTo>
                <a:close/>
              </a:path>
              <a:path w="688975" h="705484">
                <a:moveTo>
                  <a:pt x="172199" y="144274"/>
                </a:moveTo>
                <a:lnTo>
                  <a:pt x="140899" y="144274"/>
                </a:lnTo>
                <a:lnTo>
                  <a:pt x="156549" y="96199"/>
                </a:lnTo>
                <a:lnTo>
                  <a:pt x="172199" y="144274"/>
                </a:lnTo>
                <a:close/>
              </a:path>
              <a:path w="688975" h="705484">
                <a:moveTo>
                  <a:pt x="113499" y="224449"/>
                </a:moveTo>
                <a:lnTo>
                  <a:pt x="129149" y="172349"/>
                </a:lnTo>
                <a:lnTo>
                  <a:pt x="93924" y="144274"/>
                </a:lnTo>
                <a:lnTo>
                  <a:pt x="219174" y="144274"/>
                </a:lnTo>
                <a:lnTo>
                  <a:pt x="183949" y="172349"/>
                </a:lnTo>
                <a:lnTo>
                  <a:pt x="189964" y="192374"/>
                </a:lnTo>
                <a:lnTo>
                  <a:pt x="156549" y="192374"/>
                </a:lnTo>
                <a:lnTo>
                  <a:pt x="113499" y="224449"/>
                </a:lnTo>
                <a:close/>
              </a:path>
              <a:path w="688975" h="705484">
                <a:moveTo>
                  <a:pt x="587048" y="176349"/>
                </a:moveTo>
                <a:lnTo>
                  <a:pt x="289599" y="176349"/>
                </a:lnTo>
                <a:lnTo>
                  <a:pt x="281774" y="168324"/>
                </a:lnTo>
                <a:lnTo>
                  <a:pt x="281774" y="152299"/>
                </a:lnTo>
                <a:lnTo>
                  <a:pt x="289599" y="144274"/>
                </a:lnTo>
                <a:lnTo>
                  <a:pt x="587048" y="144274"/>
                </a:lnTo>
                <a:lnTo>
                  <a:pt x="594873" y="152299"/>
                </a:lnTo>
                <a:lnTo>
                  <a:pt x="594873" y="168324"/>
                </a:lnTo>
                <a:lnTo>
                  <a:pt x="587048" y="176349"/>
                </a:lnTo>
                <a:close/>
              </a:path>
              <a:path w="688975" h="705484">
                <a:moveTo>
                  <a:pt x="199599" y="224449"/>
                </a:moveTo>
                <a:lnTo>
                  <a:pt x="156549" y="192374"/>
                </a:lnTo>
                <a:lnTo>
                  <a:pt x="189964" y="192374"/>
                </a:lnTo>
                <a:lnTo>
                  <a:pt x="199599" y="224449"/>
                </a:lnTo>
                <a:close/>
              </a:path>
              <a:path w="688975" h="705484">
                <a:moveTo>
                  <a:pt x="172199" y="336674"/>
                </a:moveTo>
                <a:lnTo>
                  <a:pt x="140899" y="336674"/>
                </a:lnTo>
                <a:lnTo>
                  <a:pt x="156549" y="288574"/>
                </a:lnTo>
                <a:lnTo>
                  <a:pt x="172199" y="336674"/>
                </a:lnTo>
                <a:close/>
              </a:path>
              <a:path w="688975" h="705484">
                <a:moveTo>
                  <a:pt x="113499" y="416824"/>
                </a:moveTo>
                <a:lnTo>
                  <a:pt x="129149" y="364724"/>
                </a:lnTo>
                <a:lnTo>
                  <a:pt x="93924" y="336674"/>
                </a:lnTo>
                <a:lnTo>
                  <a:pt x="219174" y="336674"/>
                </a:lnTo>
                <a:lnTo>
                  <a:pt x="183949" y="364724"/>
                </a:lnTo>
                <a:lnTo>
                  <a:pt x="189972" y="384774"/>
                </a:lnTo>
                <a:lnTo>
                  <a:pt x="156549" y="384774"/>
                </a:lnTo>
                <a:lnTo>
                  <a:pt x="113499" y="416824"/>
                </a:lnTo>
                <a:close/>
              </a:path>
              <a:path w="688975" h="705484">
                <a:moveTo>
                  <a:pt x="587048" y="368724"/>
                </a:moveTo>
                <a:lnTo>
                  <a:pt x="289599" y="368724"/>
                </a:lnTo>
                <a:lnTo>
                  <a:pt x="281774" y="360724"/>
                </a:lnTo>
                <a:lnTo>
                  <a:pt x="281774" y="344674"/>
                </a:lnTo>
                <a:lnTo>
                  <a:pt x="289599" y="336674"/>
                </a:lnTo>
                <a:lnTo>
                  <a:pt x="587048" y="336674"/>
                </a:lnTo>
                <a:lnTo>
                  <a:pt x="594873" y="344674"/>
                </a:lnTo>
                <a:lnTo>
                  <a:pt x="594873" y="360724"/>
                </a:lnTo>
                <a:lnTo>
                  <a:pt x="587048" y="368724"/>
                </a:lnTo>
                <a:close/>
              </a:path>
              <a:path w="688975" h="705484">
                <a:moveTo>
                  <a:pt x="199599" y="416824"/>
                </a:moveTo>
                <a:lnTo>
                  <a:pt x="156549" y="384774"/>
                </a:lnTo>
                <a:lnTo>
                  <a:pt x="189972" y="384774"/>
                </a:lnTo>
                <a:lnTo>
                  <a:pt x="199599" y="416824"/>
                </a:lnTo>
                <a:close/>
              </a:path>
              <a:path w="688975" h="705484">
                <a:moveTo>
                  <a:pt x="172199" y="529048"/>
                </a:moveTo>
                <a:lnTo>
                  <a:pt x="140899" y="529048"/>
                </a:lnTo>
                <a:lnTo>
                  <a:pt x="156549" y="480949"/>
                </a:lnTo>
                <a:lnTo>
                  <a:pt x="172199" y="529048"/>
                </a:lnTo>
                <a:close/>
              </a:path>
              <a:path w="688975" h="705484">
                <a:moveTo>
                  <a:pt x="113499" y="609198"/>
                </a:moveTo>
                <a:lnTo>
                  <a:pt x="129149" y="557098"/>
                </a:lnTo>
                <a:lnTo>
                  <a:pt x="93924" y="529048"/>
                </a:lnTo>
                <a:lnTo>
                  <a:pt x="219174" y="529048"/>
                </a:lnTo>
                <a:lnTo>
                  <a:pt x="183949" y="557098"/>
                </a:lnTo>
                <a:lnTo>
                  <a:pt x="189972" y="577148"/>
                </a:lnTo>
                <a:lnTo>
                  <a:pt x="156549" y="577148"/>
                </a:lnTo>
                <a:lnTo>
                  <a:pt x="113499" y="609198"/>
                </a:lnTo>
                <a:close/>
              </a:path>
              <a:path w="688975" h="705484">
                <a:moveTo>
                  <a:pt x="587048" y="561123"/>
                </a:moveTo>
                <a:lnTo>
                  <a:pt x="289599" y="561123"/>
                </a:lnTo>
                <a:lnTo>
                  <a:pt x="281774" y="553098"/>
                </a:lnTo>
                <a:lnTo>
                  <a:pt x="281774" y="537073"/>
                </a:lnTo>
                <a:lnTo>
                  <a:pt x="289599" y="529048"/>
                </a:lnTo>
                <a:lnTo>
                  <a:pt x="587048" y="529048"/>
                </a:lnTo>
                <a:lnTo>
                  <a:pt x="594873" y="537073"/>
                </a:lnTo>
                <a:lnTo>
                  <a:pt x="594873" y="553098"/>
                </a:lnTo>
                <a:lnTo>
                  <a:pt x="587048" y="561123"/>
                </a:lnTo>
                <a:close/>
              </a:path>
              <a:path w="688975" h="705484">
                <a:moveTo>
                  <a:pt x="199599" y="609198"/>
                </a:moveTo>
                <a:lnTo>
                  <a:pt x="156549" y="577148"/>
                </a:lnTo>
                <a:lnTo>
                  <a:pt x="189972" y="577148"/>
                </a:lnTo>
                <a:lnTo>
                  <a:pt x="199599" y="609198"/>
                </a:lnTo>
                <a:close/>
              </a:path>
            </a:pathLst>
          </a:custGeom>
          <a:solidFill>
            <a:srgbClr val="0A081A"/>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54077" y="9347579"/>
            <a:ext cx="12100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dirty="0">
                <a:solidFill>
                  <a:srgbClr val="BFBFC8"/>
                </a:solidFill>
                <a:latin typeface="Roboto"/>
                <a:cs typeface="Roboto"/>
              </a:rPr>
              <a:t>5</a:t>
            </a:r>
            <a:endParaRPr sz="2000" dirty="0">
              <a:latin typeface="Roboto"/>
              <a:cs typeface="Roboto"/>
            </a:endParaRPr>
          </a:p>
        </p:txBody>
      </p:sp>
      <p:sp>
        <p:nvSpPr>
          <p:cNvPr id="3" name="object 3"/>
          <p:cNvSpPr txBox="1">
            <a:spLocks noGrp="1"/>
          </p:cNvSpPr>
          <p:nvPr>
            <p:ph type="title"/>
          </p:nvPr>
        </p:nvSpPr>
        <p:spPr>
          <a:xfrm>
            <a:off x="914400" y="648882"/>
            <a:ext cx="5832477" cy="1117614"/>
          </a:xfrm>
          <a:prstGeom prst="rect">
            <a:avLst/>
          </a:prstGeom>
        </p:spPr>
        <p:txBody>
          <a:bodyPr vert="horz" wrap="square" lIns="0" tIns="40005" rIns="0" bIns="0" rtlCol="0">
            <a:spAutoFit/>
          </a:bodyPr>
          <a:lstStyle/>
          <a:p>
            <a:pPr marL="12700" marR="5080">
              <a:lnSpc>
                <a:spcPts val="4230"/>
              </a:lnSpc>
              <a:spcBef>
                <a:spcPts val="315"/>
              </a:spcBef>
            </a:pPr>
            <a:r>
              <a:rPr lang="en-US" spc="-10" dirty="0"/>
              <a:t>Center for Religious Studies </a:t>
            </a:r>
            <a:br>
              <a:rPr lang="en-US" spc="-10" dirty="0"/>
            </a:br>
            <a:r>
              <a:rPr lang="en-US" spc="-15" dirty="0">
                <a:solidFill>
                  <a:srgbClr val="0A081A"/>
                </a:solidFill>
              </a:rPr>
              <a:t>Strategy</a:t>
            </a:r>
            <a:r>
              <a:rPr lang="en-US" spc="-70" dirty="0">
                <a:solidFill>
                  <a:srgbClr val="0A081A"/>
                </a:solidFill>
              </a:rPr>
              <a:t> </a:t>
            </a:r>
            <a:r>
              <a:rPr lang="en-US" spc="-5" dirty="0">
                <a:solidFill>
                  <a:srgbClr val="0A081A"/>
                </a:solidFill>
              </a:rPr>
              <a:t>Overview</a:t>
            </a:r>
          </a:p>
        </p:txBody>
      </p:sp>
      <p:sp>
        <p:nvSpPr>
          <p:cNvPr id="4" name="object 4"/>
          <p:cNvSpPr/>
          <p:nvPr/>
        </p:nvSpPr>
        <p:spPr>
          <a:xfrm>
            <a:off x="4927636" y="1414573"/>
            <a:ext cx="8013205" cy="809330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250627" y="2585720"/>
            <a:ext cx="2365099" cy="2754728"/>
          </a:xfrm>
          <a:prstGeom prst="rect">
            <a:avLst/>
          </a:prstGeom>
        </p:spPr>
        <p:txBody>
          <a:bodyPr vert="horz" wrap="square" lIns="0" tIns="12700" rIns="0" bIns="0" rtlCol="0">
            <a:spAutoFit/>
          </a:bodyPr>
          <a:lstStyle/>
          <a:p>
            <a:pPr marL="12700" marR="5080" indent="3175" algn="ctr">
              <a:lnSpc>
                <a:spcPct val="114999"/>
              </a:lnSpc>
              <a:spcBef>
                <a:spcPts val="100"/>
              </a:spcBef>
            </a:pPr>
            <a:r>
              <a:rPr lang="en-US" sz="2600" b="1" spc="-229" dirty="0">
                <a:solidFill>
                  <a:srgbClr val="FF0000"/>
                </a:solidFill>
                <a:latin typeface="Roboto" panose="02000000000000000000" pitchFamily="2" charset="0"/>
                <a:ea typeface="Roboto" panose="02000000000000000000" pitchFamily="2" charset="0"/>
                <a:cs typeface="Arial"/>
              </a:rPr>
              <a:t>SEMANTICS: Agentive Religion</a:t>
            </a:r>
          </a:p>
          <a:p>
            <a:pPr marL="12700" marR="5080" indent="3175" algn="ctr">
              <a:lnSpc>
                <a:spcPct val="114999"/>
              </a:lnSpc>
              <a:spcBef>
                <a:spcPts val="100"/>
              </a:spcBef>
            </a:pPr>
            <a:r>
              <a:rPr lang="en-US" sz="2600" b="1" spc="-229" dirty="0">
                <a:solidFill>
                  <a:srgbClr val="003B54"/>
                </a:solidFill>
                <a:latin typeface="Roboto" panose="02000000000000000000" pitchFamily="2" charset="0"/>
                <a:ea typeface="Roboto" panose="02000000000000000000" pitchFamily="2" charset="0"/>
                <a:cs typeface="Arial"/>
              </a:rPr>
              <a:t>RELIGION AS MATRIX OF INSPIRING VALUES</a:t>
            </a:r>
            <a:endParaRPr lang="en-US" sz="2600" dirty="0">
              <a:latin typeface="Roboto" panose="02000000000000000000" pitchFamily="2" charset="0"/>
              <a:ea typeface="Roboto" panose="02000000000000000000" pitchFamily="2" charset="0"/>
              <a:cs typeface="Arial"/>
            </a:endParaRPr>
          </a:p>
        </p:txBody>
      </p:sp>
      <p:sp>
        <p:nvSpPr>
          <p:cNvPr id="6" name="object 6"/>
          <p:cNvSpPr txBox="1"/>
          <p:nvPr/>
        </p:nvSpPr>
        <p:spPr>
          <a:xfrm>
            <a:off x="5553338" y="9500120"/>
            <a:ext cx="7857861" cy="825867"/>
          </a:xfrm>
          <a:prstGeom prst="rect">
            <a:avLst/>
          </a:prstGeom>
        </p:spPr>
        <p:txBody>
          <a:bodyPr vert="horz" wrap="square" lIns="0" tIns="12700" rIns="0" bIns="0" rtlCol="0">
            <a:spAutoFit/>
          </a:bodyPr>
          <a:lstStyle/>
          <a:p>
            <a:pPr marL="12700" algn="ctr">
              <a:lnSpc>
                <a:spcPct val="100000"/>
              </a:lnSpc>
              <a:spcBef>
                <a:spcPts val="100"/>
              </a:spcBef>
            </a:pPr>
            <a:r>
              <a:rPr lang="en-US" sz="2600" b="1" spc="-229" dirty="0">
                <a:solidFill>
                  <a:srgbClr val="FF0000"/>
                </a:solidFill>
                <a:latin typeface="Roboto" panose="02000000000000000000" pitchFamily="2" charset="0"/>
                <a:ea typeface="Roboto" panose="02000000000000000000" pitchFamily="2" charset="0"/>
                <a:cs typeface="Arial"/>
              </a:rPr>
              <a:t>SYNTAX: Imaginative Religion</a:t>
            </a:r>
          </a:p>
          <a:p>
            <a:pPr marL="12700" algn="ctr">
              <a:lnSpc>
                <a:spcPct val="100000"/>
              </a:lnSpc>
              <a:spcBef>
                <a:spcPts val="100"/>
              </a:spcBef>
            </a:pPr>
            <a:r>
              <a:rPr lang="en-US" sz="2600" b="1" spc="-229" dirty="0">
                <a:solidFill>
                  <a:srgbClr val="003B54"/>
                </a:solidFill>
                <a:latin typeface="Roboto" panose="02000000000000000000" pitchFamily="2" charset="0"/>
                <a:ea typeface="Roboto" panose="02000000000000000000" pitchFamily="2" charset="0"/>
                <a:cs typeface="Arial"/>
              </a:rPr>
              <a:t>RELIGION AS DEPOSIT OF CREATIVE FORMS</a:t>
            </a:r>
            <a:endParaRPr lang="en-US" sz="2600" dirty="0">
              <a:latin typeface="Roboto" panose="02000000000000000000" pitchFamily="2" charset="0"/>
              <a:ea typeface="Roboto" panose="02000000000000000000" pitchFamily="2" charset="0"/>
              <a:cs typeface="Arial"/>
            </a:endParaRPr>
          </a:p>
        </p:txBody>
      </p:sp>
      <p:sp>
        <p:nvSpPr>
          <p:cNvPr id="7" name="object 7"/>
          <p:cNvSpPr txBox="1"/>
          <p:nvPr/>
        </p:nvSpPr>
        <p:spPr>
          <a:xfrm>
            <a:off x="13161872" y="2125594"/>
            <a:ext cx="2535328" cy="3214854"/>
          </a:xfrm>
          <a:prstGeom prst="rect">
            <a:avLst/>
          </a:prstGeom>
        </p:spPr>
        <p:txBody>
          <a:bodyPr vert="horz" wrap="square" lIns="0" tIns="12700" rIns="0" bIns="0" rtlCol="0">
            <a:spAutoFit/>
          </a:bodyPr>
          <a:lstStyle/>
          <a:p>
            <a:pPr marL="12700" marR="5080" algn="ctr">
              <a:lnSpc>
                <a:spcPct val="114999"/>
              </a:lnSpc>
              <a:spcBef>
                <a:spcPts val="100"/>
              </a:spcBef>
            </a:pPr>
            <a:r>
              <a:rPr lang="it-IT" sz="2600" b="1" spc="-180" dirty="0">
                <a:solidFill>
                  <a:srgbClr val="FF0000"/>
                </a:solidFill>
                <a:latin typeface="Roboto" panose="02000000000000000000" pitchFamily="2" charset="0"/>
                <a:ea typeface="Roboto" panose="02000000000000000000" pitchFamily="2" charset="0"/>
                <a:cs typeface="Arial"/>
              </a:rPr>
              <a:t>PRAGMATICS: </a:t>
            </a:r>
            <a:r>
              <a:rPr lang="en-US" sz="2600" b="1" spc="-180" dirty="0">
                <a:solidFill>
                  <a:srgbClr val="FF0000"/>
                </a:solidFill>
                <a:latin typeface="Roboto" panose="02000000000000000000" pitchFamily="2" charset="0"/>
                <a:ea typeface="Roboto" panose="02000000000000000000" pitchFamily="2" charset="0"/>
                <a:cs typeface="Arial"/>
              </a:rPr>
              <a:t>Transformative Religion</a:t>
            </a:r>
          </a:p>
          <a:p>
            <a:pPr marL="12700" marR="5080" algn="ctr">
              <a:lnSpc>
                <a:spcPct val="114999"/>
              </a:lnSpc>
              <a:spcBef>
                <a:spcPts val="100"/>
              </a:spcBef>
            </a:pPr>
            <a:r>
              <a:rPr lang="it-IT" sz="2600" b="1" spc="-180" dirty="0">
                <a:solidFill>
                  <a:srgbClr val="003B54"/>
                </a:solidFill>
                <a:latin typeface="Roboto" panose="02000000000000000000" pitchFamily="2" charset="0"/>
                <a:ea typeface="Roboto" panose="02000000000000000000" pitchFamily="2" charset="0"/>
                <a:cs typeface="Arial"/>
              </a:rPr>
              <a:t>RELIGION AS FORGER OF </a:t>
            </a:r>
            <a:r>
              <a:rPr sz="2600" b="1" spc="-180" dirty="0">
                <a:solidFill>
                  <a:srgbClr val="003B54"/>
                </a:solidFill>
                <a:latin typeface="Roboto" panose="02000000000000000000" pitchFamily="2" charset="0"/>
                <a:ea typeface="Roboto" panose="02000000000000000000" pitchFamily="2" charset="0"/>
                <a:cs typeface="Arial"/>
              </a:rPr>
              <a:t>RESILIENT  </a:t>
            </a:r>
            <a:r>
              <a:rPr sz="2600" b="1" spc="-275" dirty="0">
                <a:solidFill>
                  <a:srgbClr val="003B54"/>
                </a:solidFill>
                <a:latin typeface="Roboto" panose="02000000000000000000" pitchFamily="2" charset="0"/>
                <a:ea typeface="Roboto" panose="02000000000000000000" pitchFamily="2" charset="0"/>
                <a:cs typeface="Arial"/>
              </a:rPr>
              <a:t>SOCIET</a:t>
            </a:r>
            <a:r>
              <a:rPr lang="it-IT" sz="2600" b="1" spc="-275" dirty="0">
                <a:solidFill>
                  <a:srgbClr val="003B54"/>
                </a:solidFill>
                <a:latin typeface="Roboto" panose="02000000000000000000" pitchFamily="2" charset="0"/>
                <a:ea typeface="Roboto" panose="02000000000000000000" pitchFamily="2" charset="0"/>
                <a:cs typeface="Arial"/>
              </a:rPr>
              <a:t>IES</a:t>
            </a:r>
            <a:endParaRPr sz="2600" dirty="0">
              <a:latin typeface="Roboto" panose="02000000000000000000" pitchFamily="2" charset="0"/>
              <a:ea typeface="Roboto" panose="02000000000000000000" pitchFamily="2" charset="0"/>
              <a:cs typeface="Arial"/>
            </a:endParaRPr>
          </a:p>
        </p:txBody>
      </p:sp>
      <p:grpSp>
        <p:nvGrpSpPr>
          <p:cNvPr id="8" name="object 8"/>
          <p:cNvGrpSpPr/>
          <p:nvPr/>
        </p:nvGrpSpPr>
        <p:grpSpPr>
          <a:xfrm>
            <a:off x="5319364" y="1050062"/>
            <a:ext cx="7309567" cy="7796794"/>
            <a:chOff x="5319364" y="1050062"/>
            <a:chExt cx="7309567" cy="7796794"/>
          </a:xfrm>
        </p:grpSpPr>
        <p:sp>
          <p:nvSpPr>
            <p:cNvPr id="10" name="object 10"/>
            <p:cNvSpPr/>
            <p:nvPr/>
          </p:nvSpPr>
          <p:spPr>
            <a:xfrm>
              <a:off x="9212631" y="1422054"/>
              <a:ext cx="3416300" cy="5753100"/>
            </a:xfrm>
            <a:custGeom>
              <a:avLst/>
              <a:gdLst/>
              <a:ahLst/>
              <a:cxnLst/>
              <a:rect l="l" t="t" r="r" b="b"/>
              <a:pathLst>
                <a:path w="3416300" h="5753100">
                  <a:moveTo>
                    <a:pt x="2772069" y="5753100"/>
                  </a:moveTo>
                  <a:lnTo>
                    <a:pt x="2220145" y="5372100"/>
                  </a:lnTo>
                  <a:lnTo>
                    <a:pt x="2247638" y="5334000"/>
                  </a:lnTo>
                  <a:lnTo>
                    <a:pt x="2274400" y="5295900"/>
                  </a:lnTo>
                  <a:lnTo>
                    <a:pt x="2300433" y="5257800"/>
                  </a:lnTo>
                  <a:lnTo>
                    <a:pt x="2325734" y="5207000"/>
                  </a:lnTo>
                  <a:lnTo>
                    <a:pt x="2350302" y="5168900"/>
                  </a:lnTo>
                  <a:lnTo>
                    <a:pt x="2374139" y="5130800"/>
                  </a:lnTo>
                  <a:lnTo>
                    <a:pt x="2397241" y="5080000"/>
                  </a:lnTo>
                  <a:lnTo>
                    <a:pt x="2419610" y="5041900"/>
                  </a:lnTo>
                  <a:lnTo>
                    <a:pt x="2441243" y="5003800"/>
                  </a:lnTo>
                  <a:lnTo>
                    <a:pt x="2462141" y="4953000"/>
                  </a:lnTo>
                  <a:lnTo>
                    <a:pt x="2482302" y="4914900"/>
                  </a:lnTo>
                  <a:lnTo>
                    <a:pt x="2501726" y="4864100"/>
                  </a:lnTo>
                  <a:lnTo>
                    <a:pt x="2520413" y="4826000"/>
                  </a:lnTo>
                  <a:lnTo>
                    <a:pt x="2538360" y="4775200"/>
                  </a:lnTo>
                  <a:lnTo>
                    <a:pt x="2555569" y="4737100"/>
                  </a:lnTo>
                  <a:lnTo>
                    <a:pt x="2572037" y="4686300"/>
                  </a:lnTo>
                  <a:lnTo>
                    <a:pt x="2587764" y="4635500"/>
                  </a:lnTo>
                  <a:lnTo>
                    <a:pt x="2602750" y="4597400"/>
                  </a:lnTo>
                  <a:lnTo>
                    <a:pt x="2616993" y="4546600"/>
                  </a:lnTo>
                  <a:lnTo>
                    <a:pt x="2630494" y="4508500"/>
                  </a:lnTo>
                  <a:lnTo>
                    <a:pt x="2643251" y="4457700"/>
                  </a:lnTo>
                  <a:lnTo>
                    <a:pt x="2655263" y="4406900"/>
                  </a:lnTo>
                  <a:lnTo>
                    <a:pt x="2666530" y="4368800"/>
                  </a:lnTo>
                  <a:lnTo>
                    <a:pt x="2677051" y="4318000"/>
                  </a:lnTo>
                  <a:lnTo>
                    <a:pt x="2686825" y="4267200"/>
                  </a:lnTo>
                  <a:lnTo>
                    <a:pt x="2695852" y="4229100"/>
                  </a:lnTo>
                  <a:lnTo>
                    <a:pt x="2704130" y="4178300"/>
                  </a:lnTo>
                  <a:lnTo>
                    <a:pt x="2711660" y="4127500"/>
                  </a:lnTo>
                  <a:lnTo>
                    <a:pt x="2718440" y="4076700"/>
                  </a:lnTo>
                  <a:lnTo>
                    <a:pt x="2724470" y="4038600"/>
                  </a:lnTo>
                  <a:lnTo>
                    <a:pt x="2729749" y="3987800"/>
                  </a:lnTo>
                  <a:lnTo>
                    <a:pt x="2734275" y="3937000"/>
                  </a:lnTo>
                  <a:lnTo>
                    <a:pt x="2738050" y="3886200"/>
                  </a:lnTo>
                  <a:lnTo>
                    <a:pt x="2741070" y="3848100"/>
                  </a:lnTo>
                  <a:lnTo>
                    <a:pt x="2743337" y="3797300"/>
                  </a:lnTo>
                  <a:lnTo>
                    <a:pt x="2744849" y="3746500"/>
                  </a:lnTo>
                  <a:lnTo>
                    <a:pt x="2745606" y="3695700"/>
                  </a:lnTo>
                  <a:lnTo>
                    <a:pt x="2745606" y="3657600"/>
                  </a:lnTo>
                  <a:lnTo>
                    <a:pt x="2744849" y="3606800"/>
                  </a:lnTo>
                  <a:lnTo>
                    <a:pt x="2743335" y="3556000"/>
                  </a:lnTo>
                  <a:lnTo>
                    <a:pt x="2741062" y="3505200"/>
                  </a:lnTo>
                  <a:lnTo>
                    <a:pt x="2738030" y="3454400"/>
                  </a:lnTo>
                  <a:lnTo>
                    <a:pt x="2734238" y="3416300"/>
                  </a:lnTo>
                  <a:lnTo>
                    <a:pt x="2729686" y="3365500"/>
                  </a:lnTo>
                  <a:lnTo>
                    <a:pt x="2724372" y="3314700"/>
                  </a:lnTo>
                  <a:lnTo>
                    <a:pt x="2718295" y="3263900"/>
                  </a:lnTo>
                  <a:lnTo>
                    <a:pt x="2711456" y="3225800"/>
                  </a:lnTo>
                  <a:lnTo>
                    <a:pt x="2703854" y="3175000"/>
                  </a:lnTo>
                  <a:lnTo>
                    <a:pt x="2695487" y="3124200"/>
                  </a:lnTo>
                  <a:lnTo>
                    <a:pt x="2686355" y="3073400"/>
                  </a:lnTo>
                  <a:lnTo>
                    <a:pt x="2676457" y="3035300"/>
                  </a:lnTo>
                  <a:lnTo>
                    <a:pt x="2665793" y="2984500"/>
                  </a:lnTo>
                  <a:lnTo>
                    <a:pt x="2654361" y="2933700"/>
                  </a:lnTo>
                  <a:lnTo>
                    <a:pt x="2642162" y="2895600"/>
                  </a:lnTo>
                  <a:lnTo>
                    <a:pt x="2629194" y="2844800"/>
                  </a:lnTo>
                  <a:lnTo>
                    <a:pt x="2615456" y="2794000"/>
                  </a:lnTo>
                  <a:lnTo>
                    <a:pt x="2600948" y="2755900"/>
                  </a:lnTo>
                  <a:lnTo>
                    <a:pt x="2585669" y="2705100"/>
                  </a:lnTo>
                  <a:lnTo>
                    <a:pt x="2569619" y="2654300"/>
                  </a:lnTo>
                  <a:lnTo>
                    <a:pt x="2552796" y="2616200"/>
                  </a:lnTo>
                  <a:lnTo>
                    <a:pt x="2535200" y="2565400"/>
                  </a:lnTo>
                  <a:lnTo>
                    <a:pt x="2516830" y="2527300"/>
                  </a:lnTo>
                  <a:lnTo>
                    <a:pt x="2497685" y="2476500"/>
                  </a:lnTo>
                  <a:lnTo>
                    <a:pt x="2477766" y="2425700"/>
                  </a:lnTo>
                  <a:lnTo>
                    <a:pt x="2457070" y="2387600"/>
                  </a:lnTo>
                  <a:lnTo>
                    <a:pt x="2435646" y="2336800"/>
                  </a:lnTo>
                  <a:lnTo>
                    <a:pt x="2413550" y="2298700"/>
                  </a:lnTo>
                  <a:lnTo>
                    <a:pt x="2390790" y="2247900"/>
                  </a:lnTo>
                  <a:lnTo>
                    <a:pt x="2367374" y="2209800"/>
                  </a:lnTo>
                  <a:lnTo>
                    <a:pt x="2343309" y="2171700"/>
                  </a:lnTo>
                  <a:lnTo>
                    <a:pt x="2318602" y="2120900"/>
                  </a:lnTo>
                  <a:lnTo>
                    <a:pt x="2293261" y="2082800"/>
                  </a:lnTo>
                  <a:lnTo>
                    <a:pt x="2267295" y="2044700"/>
                  </a:lnTo>
                  <a:lnTo>
                    <a:pt x="2240710" y="2006600"/>
                  </a:lnTo>
                  <a:lnTo>
                    <a:pt x="2213514" y="1955800"/>
                  </a:lnTo>
                  <a:lnTo>
                    <a:pt x="2185714" y="1917700"/>
                  </a:lnTo>
                  <a:lnTo>
                    <a:pt x="2157320" y="1879600"/>
                  </a:lnTo>
                  <a:lnTo>
                    <a:pt x="2128337" y="1841500"/>
                  </a:lnTo>
                  <a:lnTo>
                    <a:pt x="2098774" y="1803400"/>
                  </a:lnTo>
                  <a:lnTo>
                    <a:pt x="2068638" y="1765300"/>
                  </a:lnTo>
                  <a:lnTo>
                    <a:pt x="2037937" y="1727200"/>
                  </a:lnTo>
                  <a:lnTo>
                    <a:pt x="2006678" y="1689100"/>
                  </a:lnTo>
                  <a:lnTo>
                    <a:pt x="1974870" y="1651000"/>
                  </a:lnTo>
                  <a:lnTo>
                    <a:pt x="1942519" y="1625600"/>
                  </a:lnTo>
                  <a:lnTo>
                    <a:pt x="1909633" y="1587500"/>
                  </a:lnTo>
                  <a:lnTo>
                    <a:pt x="1876221" y="1549400"/>
                  </a:lnTo>
                  <a:lnTo>
                    <a:pt x="1842289" y="1524000"/>
                  </a:lnTo>
                  <a:lnTo>
                    <a:pt x="1807845" y="1485900"/>
                  </a:lnTo>
                  <a:lnTo>
                    <a:pt x="1772898" y="1447800"/>
                  </a:lnTo>
                  <a:lnTo>
                    <a:pt x="1737453" y="1422400"/>
                  </a:lnTo>
                  <a:lnTo>
                    <a:pt x="1701520" y="1384300"/>
                  </a:lnTo>
                  <a:lnTo>
                    <a:pt x="1665105" y="1358900"/>
                  </a:lnTo>
                  <a:lnTo>
                    <a:pt x="1628217" y="1320800"/>
                  </a:lnTo>
                  <a:lnTo>
                    <a:pt x="1590863" y="1295400"/>
                  </a:lnTo>
                  <a:lnTo>
                    <a:pt x="1514786" y="1244600"/>
                  </a:lnTo>
                  <a:lnTo>
                    <a:pt x="1476079" y="1206500"/>
                  </a:lnTo>
                  <a:lnTo>
                    <a:pt x="1397367" y="1155700"/>
                  </a:lnTo>
                  <a:lnTo>
                    <a:pt x="1276164" y="1079500"/>
                  </a:lnTo>
                  <a:lnTo>
                    <a:pt x="1151384" y="1003300"/>
                  </a:lnTo>
                  <a:lnTo>
                    <a:pt x="1109032" y="990600"/>
                  </a:lnTo>
                  <a:lnTo>
                    <a:pt x="1023233" y="939800"/>
                  </a:lnTo>
                  <a:lnTo>
                    <a:pt x="979802" y="927100"/>
                  </a:lnTo>
                  <a:lnTo>
                    <a:pt x="936027" y="901700"/>
                  </a:lnTo>
                  <a:lnTo>
                    <a:pt x="891916" y="889000"/>
                  </a:lnTo>
                  <a:lnTo>
                    <a:pt x="847476" y="863600"/>
                  </a:lnTo>
                  <a:lnTo>
                    <a:pt x="802714" y="850900"/>
                  </a:lnTo>
                  <a:lnTo>
                    <a:pt x="757639" y="825500"/>
                  </a:lnTo>
                  <a:lnTo>
                    <a:pt x="291313" y="698500"/>
                  </a:lnTo>
                  <a:lnTo>
                    <a:pt x="243291" y="698500"/>
                  </a:lnTo>
                  <a:lnTo>
                    <a:pt x="146588" y="673100"/>
                  </a:lnTo>
                  <a:lnTo>
                    <a:pt x="97922" y="673100"/>
                  </a:lnTo>
                  <a:lnTo>
                    <a:pt x="49056" y="660400"/>
                  </a:lnTo>
                  <a:lnTo>
                    <a:pt x="0" y="660400"/>
                  </a:lnTo>
                  <a:lnTo>
                    <a:pt x="58599" y="0"/>
                  </a:lnTo>
                  <a:lnTo>
                    <a:pt x="157217" y="0"/>
                  </a:lnTo>
                  <a:lnTo>
                    <a:pt x="206284" y="12700"/>
                  </a:lnTo>
                  <a:lnTo>
                    <a:pt x="255183" y="12700"/>
                  </a:lnTo>
                  <a:lnTo>
                    <a:pt x="352456" y="38100"/>
                  </a:lnTo>
                  <a:lnTo>
                    <a:pt x="400820" y="38100"/>
                  </a:lnTo>
                  <a:lnTo>
                    <a:pt x="544757" y="76200"/>
                  </a:lnTo>
                  <a:lnTo>
                    <a:pt x="592335" y="76200"/>
                  </a:lnTo>
                  <a:lnTo>
                    <a:pt x="780495" y="127000"/>
                  </a:lnTo>
                  <a:lnTo>
                    <a:pt x="826972" y="152400"/>
                  </a:lnTo>
                  <a:lnTo>
                    <a:pt x="964969" y="190500"/>
                  </a:lnTo>
                  <a:lnTo>
                    <a:pt x="1010472" y="215900"/>
                  </a:lnTo>
                  <a:lnTo>
                    <a:pt x="1100705" y="241300"/>
                  </a:lnTo>
                  <a:lnTo>
                    <a:pt x="1145423" y="266700"/>
                  </a:lnTo>
                  <a:lnTo>
                    <a:pt x="1189870" y="279400"/>
                  </a:lnTo>
                  <a:lnTo>
                    <a:pt x="1234040" y="304800"/>
                  </a:lnTo>
                  <a:lnTo>
                    <a:pt x="1277927" y="317500"/>
                  </a:lnTo>
                  <a:lnTo>
                    <a:pt x="1364833" y="368300"/>
                  </a:lnTo>
                  <a:lnTo>
                    <a:pt x="1407842" y="381000"/>
                  </a:lnTo>
                  <a:lnTo>
                    <a:pt x="1576794" y="482600"/>
                  </a:lnTo>
                  <a:lnTo>
                    <a:pt x="1700125" y="558800"/>
                  </a:lnTo>
                  <a:lnTo>
                    <a:pt x="1820401" y="635000"/>
                  </a:lnTo>
                  <a:lnTo>
                    <a:pt x="1937480" y="711200"/>
                  </a:lnTo>
                  <a:lnTo>
                    <a:pt x="1975772" y="749300"/>
                  </a:lnTo>
                  <a:lnTo>
                    <a:pt x="2051223" y="800100"/>
                  </a:lnTo>
                  <a:lnTo>
                    <a:pt x="2088372" y="838200"/>
                  </a:lnTo>
                  <a:lnTo>
                    <a:pt x="2125129" y="863600"/>
                  </a:lnTo>
                  <a:lnTo>
                    <a:pt x="2161489" y="901700"/>
                  </a:lnTo>
                  <a:lnTo>
                    <a:pt x="2197448" y="927100"/>
                  </a:lnTo>
                  <a:lnTo>
                    <a:pt x="2233000" y="965200"/>
                  </a:lnTo>
                  <a:lnTo>
                    <a:pt x="2268139" y="1003300"/>
                  </a:lnTo>
                  <a:lnTo>
                    <a:pt x="2302861" y="1028700"/>
                  </a:lnTo>
                  <a:lnTo>
                    <a:pt x="2337160" y="1066800"/>
                  </a:lnTo>
                  <a:lnTo>
                    <a:pt x="2371032" y="1104900"/>
                  </a:lnTo>
                  <a:lnTo>
                    <a:pt x="2404470" y="1130300"/>
                  </a:lnTo>
                  <a:lnTo>
                    <a:pt x="2437470" y="1168400"/>
                  </a:lnTo>
                  <a:lnTo>
                    <a:pt x="2470027" y="1206500"/>
                  </a:lnTo>
                  <a:lnTo>
                    <a:pt x="2502135" y="1244600"/>
                  </a:lnTo>
                  <a:lnTo>
                    <a:pt x="2533789" y="1282700"/>
                  </a:lnTo>
                  <a:lnTo>
                    <a:pt x="2564984" y="1320800"/>
                  </a:lnTo>
                  <a:lnTo>
                    <a:pt x="2595715" y="1358900"/>
                  </a:lnTo>
                  <a:lnTo>
                    <a:pt x="2625977" y="1397000"/>
                  </a:lnTo>
                  <a:lnTo>
                    <a:pt x="2655764" y="1435100"/>
                  </a:lnTo>
                  <a:lnTo>
                    <a:pt x="2685071" y="1473200"/>
                  </a:lnTo>
                  <a:lnTo>
                    <a:pt x="2713893" y="1511300"/>
                  </a:lnTo>
                  <a:lnTo>
                    <a:pt x="2742225" y="1549400"/>
                  </a:lnTo>
                  <a:lnTo>
                    <a:pt x="2770062" y="1587500"/>
                  </a:lnTo>
                  <a:lnTo>
                    <a:pt x="2797398" y="1625600"/>
                  </a:lnTo>
                  <a:lnTo>
                    <a:pt x="2824228" y="1663700"/>
                  </a:lnTo>
                  <a:lnTo>
                    <a:pt x="2850547" y="1714500"/>
                  </a:lnTo>
                  <a:lnTo>
                    <a:pt x="2876350" y="1752600"/>
                  </a:lnTo>
                  <a:lnTo>
                    <a:pt x="2901632" y="1790700"/>
                  </a:lnTo>
                  <a:lnTo>
                    <a:pt x="2926387" y="1841500"/>
                  </a:lnTo>
                  <a:lnTo>
                    <a:pt x="2950610" y="1879600"/>
                  </a:lnTo>
                  <a:lnTo>
                    <a:pt x="2974296" y="1917700"/>
                  </a:lnTo>
                  <a:lnTo>
                    <a:pt x="2997441" y="1968500"/>
                  </a:lnTo>
                  <a:lnTo>
                    <a:pt x="3020038" y="2006600"/>
                  </a:lnTo>
                  <a:lnTo>
                    <a:pt x="3042082" y="2057400"/>
                  </a:lnTo>
                  <a:lnTo>
                    <a:pt x="3063568" y="2095500"/>
                  </a:lnTo>
                  <a:lnTo>
                    <a:pt x="3084454" y="2146300"/>
                  </a:lnTo>
                  <a:lnTo>
                    <a:pt x="3104696" y="2197100"/>
                  </a:lnTo>
                  <a:lnTo>
                    <a:pt x="3124295" y="2235200"/>
                  </a:lnTo>
                  <a:lnTo>
                    <a:pt x="3143253" y="2286000"/>
                  </a:lnTo>
                  <a:lnTo>
                    <a:pt x="3161569" y="2324100"/>
                  </a:lnTo>
                  <a:lnTo>
                    <a:pt x="3179244" y="2374900"/>
                  </a:lnTo>
                  <a:lnTo>
                    <a:pt x="3196278" y="2425700"/>
                  </a:lnTo>
                  <a:lnTo>
                    <a:pt x="3212672" y="2463800"/>
                  </a:lnTo>
                  <a:lnTo>
                    <a:pt x="3228427" y="2514600"/>
                  </a:lnTo>
                  <a:lnTo>
                    <a:pt x="3243543" y="2565400"/>
                  </a:lnTo>
                  <a:lnTo>
                    <a:pt x="3258020" y="2603500"/>
                  </a:lnTo>
                  <a:lnTo>
                    <a:pt x="3271859" y="2654300"/>
                  </a:lnTo>
                  <a:lnTo>
                    <a:pt x="3285061" y="2705100"/>
                  </a:lnTo>
                  <a:lnTo>
                    <a:pt x="3297626" y="2743200"/>
                  </a:lnTo>
                  <a:lnTo>
                    <a:pt x="3309554" y="2794000"/>
                  </a:lnTo>
                  <a:lnTo>
                    <a:pt x="3320846" y="2844800"/>
                  </a:lnTo>
                  <a:lnTo>
                    <a:pt x="3331502" y="2895600"/>
                  </a:lnTo>
                  <a:lnTo>
                    <a:pt x="3341524" y="2933700"/>
                  </a:lnTo>
                  <a:lnTo>
                    <a:pt x="3350911" y="2984500"/>
                  </a:lnTo>
                  <a:lnTo>
                    <a:pt x="3359664" y="3035300"/>
                  </a:lnTo>
                  <a:lnTo>
                    <a:pt x="3367784" y="3086100"/>
                  </a:lnTo>
                  <a:lnTo>
                    <a:pt x="3375271" y="3124200"/>
                  </a:lnTo>
                  <a:lnTo>
                    <a:pt x="3382125" y="3175000"/>
                  </a:lnTo>
                  <a:lnTo>
                    <a:pt x="3388347" y="3225800"/>
                  </a:lnTo>
                  <a:lnTo>
                    <a:pt x="3393938" y="3276600"/>
                  </a:lnTo>
                  <a:lnTo>
                    <a:pt x="3398897" y="3314700"/>
                  </a:lnTo>
                  <a:lnTo>
                    <a:pt x="3403226" y="3365500"/>
                  </a:lnTo>
                  <a:lnTo>
                    <a:pt x="3406926" y="3416300"/>
                  </a:lnTo>
                  <a:lnTo>
                    <a:pt x="3409996" y="3467100"/>
                  </a:lnTo>
                  <a:lnTo>
                    <a:pt x="3414249" y="3556000"/>
                  </a:lnTo>
                  <a:lnTo>
                    <a:pt x="3415433" y="3606800"/>
                  </a:lnTo>
                  <a:lnTo>
                    <a:pt x="3415990" y="3657600"/>
                  </a:lnTo>
                  <a:lnTo>
                    <a:pt x="3415921" y="3708400"/>
                  </a:lnTo>
                  <a:lnTo>
                    <a:pt x="3415224" y="3759200"/>
                  </a:lnTo>
                  <a:lnTo>
                    <a:pt x="3413902" y="3797300"/>
                  </a:lnTo>
                  <a:lnTo>
                    <a:pt x="3411954" y="3848100"/>
                  </a:lnTo>
                  <a:lnTo>
                    <a:pt x="3409382" y="3898900"/>
                  </a:lnTo>
                  <a:lnTo>
                    <a:pt x="3406185" y="3949700"/>
                  </a:lnTo>
                  <a:lnTo>
                    <a:pt x="3402364" y="3987800"/>
                  </a:lnTo>
                  <a:lnTo>
                    <a:pt x="3397919" y="4038600"/>
                  </a:lnTo>
                  <a:lnTo>
                    <a:pt x="3392852" y="4089400"/>
                  </a:lnTo>
                  <a:lnTo>
                    <a:pt x="3387162" y="4140200"/>
                  </a:lnTo>
                  <a:lnTo>
                    <a:pt x="3380851" y="4191000"/>
                  </a:lnTo>
                  <a:lnTo>
                    <a:pt x="3373918" y="4229100"/>
                  </a:lnTo>
                  <a:lnTo>
                    <a:pt x="3366364" y="4279900"/>
                  </a:lnTo>
                  <a:lnTo>
                    <a:pt x="3358190" y="4330700"/>
                  </a:lnTo>
                  <a:lnTo>
                    <a:pt x="3349396" y="4368800"/>
                  </a:lnTo>
                  <a:lnTo>
                    <a:pt x="3339982" y="4419600"/>
                  </a:lnTo>
                  <a:lnTo>
                    <a:pt x="3329950" y="4470400"/>
                  </a:lnTo>
                  <a:lnTo>
                    <a:pt x="3319299" y="4521200"/>
                  </a:lnTo>
                  <a:lnTo>
                    <a:pt x="3308031" y="4559300"/>
                  </a:lnTo>
                  <a:lnTo>
                    <a:pt x="3296145" y="4610100"/>
                  </a:lnTo>
                  <a:lnTo>
                    <a:pt x="3283642" y="4660900"/>
                  </a:lnTo>
                  <a:lnTo>
                    <a:pt x="3270523" y="4699000"/>
                  </a:lnTo>
                  <a:lnTo>
                    <a:pt x="3256788" y="4749800"/>
                  </a:lnTo>
                  <a:lnTo>
                    <a:pt x="3242438" y="4800600"/>
                  </a:lnTo>
                  <a:lnTo>
                    <a:pt x="3227472" y="4838700"/>
                  </a:lnTo>
                  <a:lnTo>
                    <a:pt x="3211893" y="4889500"/>
                  </a:lnTo>
                  <a:lnTo>
                    <a:pt x="3195700" y="4927600"/>
                  </a:lnTo>
                  <a:lnTo>
                    <a:pt x="3178893" y="4978400"/>
                  </a:lnTo>
                  <a:lnTo>
                    <a:pt x="3161473" y="5029200"/>
                  </a:lnTo>
                  <a:lnTo>
                    <a:pt x="3143442" y="5067300"/>
                  </a:lnTo>
                  <a:lnTo>
                    <a:pt x="3124798" y="5118100"/>
                  </a:lnTo>
                  <a:lnTo>
                    <a:pt x="3105543" y="5156200"/>
                  </a:lnTo>
                  <a:lnTo>
                    <a:pt x="3085677" y="5207000"/>
                  </a:lnTo>
                  <a:lnTo>
                    <a:pt x="3065201" y="5245100"/>
                  </a:lnTo>
                  <a:lnTo>
                    <a:pt x="3044116" y="5295900"/>
                  </a:lnTo>
                  <a:lnTo>
                    <a:pt x="3022420" y="5334000"/>
                  </a:lnTo>
                  <a:lnTo>
                    <a:pt x="3000117" y="5372100"/>
                  </a:lnTo>
                  <a:lnTo>
                    <a:pt x="2977204" y="5422900"/>
                  </a:lnTo>
                  <a:lnTo>
                    <a:pt x="2953684" y="5461000"/>
                  </a:lnTo>
                  <a:lnTo>
                    <a:pt x="2929557" y="5511800"/>
                  </a:lnTo>
                  <a:lnTo>
                    <a:pt x="2904823" y="5549900"/>
                  </a:lnTo>
                  <a:lnTo>
                    <a:pt x="2879483" y="5588000"/>
                  </a:lnTo>
                  <a:lnTo>
                    <a:pt x="2853537" y="5638800"/>
                  </a:lnTo>
                  <a:lnTo>
                    <a:pt x="2826985" y="5676900"/>
                  </a:lnTo>
                  <a:lnTo>
                    <a:pt x="2799829" y="5715000"/>
                  </a:lnTo>
                  <a:lnTo>
                    <a:pt x="2772069" y="5753100"/>
                  </a:lnTo>
                  <a:close/>
                </a:path>
              </a:pathLst>
            </a:custGeom>
            <a:solidFill>
              <a:srgbClr val="01597E"/>
            </a:solidFill>
          </p:spPr>
          <p:txBody>
            <a:bodyPr wrap="square" lIns="0" tIns="0" rIns="0" bIns="0" rtlCol="0"/>
            <a:lstStyle/>
            <a:p>
              <a:endParaRPr/>
            </a:p>
          </p:txBody>
        </p:sp>
        <p:sp>
          <p:nvSpPr>
            <p:cNvPr id="11" name="object 11"/>
            <p:cNvSpPr/>
            <p:nvPr/>
          </p:nvSpPr>
          <p:spPr>
            <a:xfrm>
              <a:off x="5553339" y="6318337"/>
              <a:ext cx="6456612" cy="2528519"/>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319364" y="1050062"/>
              <a:ext cx="6974485" cy="7725338"/>
            </a:xfrm>
            <a:prstGeom prst="rect">
              <a:avLst/>
            </a:prstGeom>
            <a:blipFill>
              <a:blip r:embed="rId4" cstate="print"/>
              <a:stretch>
                <a:fillRect/>
              </a:stretch>
            </a:blipFill>
          </p:spPr>
          <p:txBody>
            <a:bodyPr wrap="square" lIns="0" tIns="0" rIns="0" bIns="0" rtlCol="0"/>
            <a:lstStyle/>
            <a:p>
              <a:endParaRPr dirty="0">
                <a:ln w="0"/>
                <a:effectLst>
                  <a:outerShdw blurRad="38100" dist="19050" dir="2700000" algn="tl" rotWithShape="0">
                    <a:schemeClr val="dk1">
                      <a:alpha val="40000"/>
                    </a:schemeClr>
                  </a:outerShdw>
                </a:effectLst>
              </a:endParaRPr>
            </a:p>
          </p:txBody>
        </p:sp>
      </p:grpSp>
      <p:sp>
        <p:nvSpPr>
          <p:cNvPr id="13" name="object 13"/>
          <p:cNvSpPr txBox="1"/>
          <p:nvPr/>
        </p:nvSpPr>
        <p:spPr>
          <a:xfrm>
            <a:off x="8217850" y="3229373"/>
            <a:ext cx="1348105" cy="813043"/>
          </a:xfrm>
          <a:prstGeom prst="rect">
            <a:avLst/>
          </a:prstGeom>
        </p:spPr>
        <p:txBody>
          <a:bodyPr vert="horz" wrap="square" lIns="0" tIns="12700" rIns="0" bIns="0" rtlCol="0">
            <a:spAutoFit/>
          </a:bodyPr>
          <a:lstStyle/>
          <a:p>
            <a:pPr marL="12700" marR="5080" indent="-635" algn="ctr">
              <a:lnSpc>
                <a:spcPct val="100000"/>
              </a:lnSpc>
              <a:spcBef>
                <a:spcPts val="100"/>
              </a:spcBef>
            </a:pPr>
            <a:r>
              <a:rPr lang="en-US" sz="2600" b="1" spc="-215" dirty="0">
                <a:solidFill>
                  <a:srgbClr val="FFFFFF"/>
                </a:solidFill>
                <a:latin typeface="Roboto" panose="02000000000000000000" pitchFamily="2" charset="0"/>
                <a:ea typeface="Roboto" panose="02000000000000000000" pitchFamily="2" charset="0"/>
                <a:cs typeface="Arial"/>
              </a:rPr>
              <a:t>Agentive Religion</a:t>
            </a:r>
            <a:endParaRPr lang="en-US" sz="2600" dirty="0">
              <a:latin typeface="Roboto" panose="02000000000000000000" pitchFamily="2" charset="0"/>
              <a:ea typeface="Roboto" panose="02000000000000000000" pitchFamily="2" charset="0"/>
              <a:cs typeface="Arial"/>
            </a:endParaRPr>
          </a:p>
        </p:txBody>
      </p:sp>
      <p:sp>
        <p:nvSpPr>
          <p:cNvPr id="14" name="object 14"/>
          <p:cNvSpPr txBox="1"/>
          <p:nvPr/>
        </p:nvSpPr>
        <p:spPr>
          <a:xfrm>
            <a:off x="8891903" y="5855123"/>
            <a:ext cx="2612474" cy="887422"/>
          </a:xfrm>
          <a:prstGeom prst="rect">
            <a:avLst/>
          </a:prstGeom>
        </p:spPr>
        <p:txBody>
          <a:bodyPr vert="horz" wrap="square" lIns="0" tIns="12700" rIns="0" bIns="0" rtlCol="0">
            <a:spAutoFit/>
          </a:bodyPr>
          <a:lstStyle/>
          <a:p>
            <a:pPr marL="41275" marR="5080" indent="-29209" algn="ctr">
              <a:lnSpc>
                <a:spcPct val="100000"/>
              </a:lnSpc>
              <a:spcBef>
                <a:spcPts val="100"/>
              </a:spcBef>
            </a:pPr>
            <a:r>
              <a:rPr lang="en-US" sz="2800" b="1" spc="-95" dirty="0">
                <a:solidFill>
                  <a:srgbClr val="FFFFFF"/>
                </a:solidFill>
                <a:latin typeface="Roboto" panose="02000000000000000000" pitchFamily="2" charset="0"/>
                <a:ea typeface="Roboto" panose="02000000000000000000" pitchFamily="2" charset="0"/>
                <a:cs typeface="Arial"/>
              </a:rPr>
              <a:t>Imaginative</a:t>
            </a:r>
          </a:p>
          <a:p>
            <a:pPr marL="41275" marR="5080" indent="-29209" algn="ctr">
              <a:lnSpc>
                <a:spcPct val="100000"/>
              </a:lnSpc>
              <a:spcBef>
                <a:spcPts val="100"/>
              </a:spcBef>
            </a:pPr>
            <a:r>
              <a:rPr lang="en-US" sz="2800" b="1" spc="-95" dirty="0">
                <a:solidFill>
                  <a:srgbClr val="FFFFFF"/>
                </a:solidFill>
                <a:latin typeface="Roboto" panose="02000000000000000000" pitchFamily="2" charset="0"/>
                <a:ea typeface="Roboto" panose="02000000000000000000" pitchFamily="2" charset="0"/>
                <a:cs typeface="Arial"/>
              </a:rPr>
              <a:t>Religion</a:t>
            </a:r>
            <a:endParaRPr lang="en-US" sz="2800" dirty="0">
              <a:latin typeface="Roboto" panose="02000000000000000000" pitchFamily="2" charset="0"/>
              <a:ea typeface="Roboto" panose="02000000000000000000" pitchFamily="2" charset="0"/>
              <a:cs typeface="Arial"/>
            </a:endParaRPr>
          </a:p>
        </p:txBody>
      </p:sp>
      <p:sp>
        <p:nvSpPr>
          <p:cNvPr id="15" name="object 15"/>
          <p:cNvSpPr txBox="1"/>
          <p:nvPr/>
        </p:nvSpPr>
        <p:spPr>
          <a:xfrm>
            <a:off x="6343803" y="5847401"/>
            <a:ext cx="2411165" cy="887422"/>
          </a:xfrm>
          <a:prstGeom prst="rect">
            <a:avLst/>
          </a:prstGeom>
        </p:spPr>
        <p:txBody>
          <a:bodyPr vert="horz" wrap="square" lIns="0" tIns="12700" rIns="0" bIns="0" rtlCol="0">
            <a:spAutoFit/>
          </a:bodyPr>
          <a:lstStyle/>
          <a:p>
            <a:pPr marL="12700" marR="5080" indent="-1270" algn="ctr">
              <a:lnSpc>
                <a:spcPct val="100000"/>
              </a:lnSpc>
              <a:spcBef>
                <a:spcPts val="100"/>
              </a:spcBef>
            </a:pPr>
            <a:r>
              <a:rPr lang="en-US" sz="2800" b="1" spc="-170" dirty="0">
                <a:solidFill>
                  <a:srgbClr val="FFFFFF"/>
                </a:solidFill>
                <a:latin typeface="Roboto" panose="02000000000000000000" pitchFamily="2" charset="0"/>
                <a:ea typeface="Roboto" panose="02000000000000000000" pitchFamily="2" charset="0"/>
                <a:cs typeface="Arial"/>
              </a:rPr>
              <a:t>Transformative</a:t>
            </a:r>
          </a:p>
          <a:p>
            <a:pPr marL="12700" marR="5080" indent="-1270" algn="ctr">
              <a:lnSpc>
                <a:spcPct val="100000"/>
              </a:lnSpc>
              <a:spcBef>
                <a:spcPts val="100"/>
              </a:spcBef>
            </a:pPr>
            <a:r>
              <a:rPr lang="en-US" sz="2800" b="1" spc="-170" dirty="0">
                <a:solidFill>
                  <a:srgbClr val="FFFFFF"/>
                </a:solidFill>
                <a:latin typeface="Roboto" panose="02000000000000000000" pitchFamily="2" charset="0"/>
                <a:ea typeface="Roboto" panose="02000000000000000000" pitchFamily="2" charset="0"/>
                <a:cs typeface="Arial"/>
              </a:rPr>
              <a:t>Religion</a:t>
            </a:r>
            <a:endParaRPr lang="en-US" sz="2800" dirty="0">
              <a:latin typeface="Roboto" panose="02000000000000000000" pitchFamily="2" charset="0"/>
              <a:ea typeface="Roboto" panose="02000000000000000000" pitchFamily="2" charset="0"/>
              <a:cs typeface="Arial"/>
            </a:endParaRPr>
          </a:p>
        </p:txBody>
      </p:sp>
      <p:graphicFrame>
        <p:nvGraphicFramePr>
          <p:cNvPr id="21" name="Diagramma 20">
            <a:extLst>
              <a:ext uri="{FF2B5EF4-FFF2-40B4-BE49-F238E27FC236}">
                <a16:creationId xmlns:a16="http://schemas.microsoft.com/office/drawing/2014/main" id="{0DDA4550-E85C-2481-5E0F-2B958A57A1E2}"/>
              </a:ext>
            </a:extLst>
          </p:cNvPr>
          <p:cNvGraphicFramePr/>
          <p:nvPr>
            <p:extLst>
              <p:ext uri="{D42A27DB-BD31-4B8C-83A1-F6EECF244321}">
                <p14:modId xmlns:p14="http://schemas.microsoft.com/office/powerpoint/2010/main" val="2958855168"/>
              </p:ext>
            </p:extLst>
          </p:nvPr>
        </p:nvGraphicFramePr>
        <p:xfrm>
          <a:off x="7438416" y="7421147"/>
          <a:ext cx="3121367" cy="3693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0570" y="2361258"/>
            <a:ext cx="6631829" cy="5552802"/>
          </a:xfrm>
          <a:prstGeom prst="rect">
            <a:avLst/>
          </a:prstGeom>
        </p:spPr>
        <p:txBody>
          <a:bodyPr vert="horz" wrap="square" lIns="0" tIns="241300" rIns="0" bIns="0" rtlCol="0">
            <a:spAutoFit/>
          </a:bodyPr>
          <a:lstStyle/>
          <a:p>
            <a:pPr marL="761365" indent="-749300">
              <a:lnSpc>
                <a:spcPct val="100000"/>
              </a:lnSpc>
              <a:spcBef>
                <a:spcPts val="1900"/>
              </a:spcBef>
              <a:buSzPct val="76666"/>
              <a:buFont typeface="AoyagiKouzanFontT"/>
              <a:buChar char="❖"/>
              <a:tabLst>
                <a:tab pos="761365" algn="l"/>
                <a:tab pos="762000" algn="l"/>
              </a:tabLst>
            </a:pPr>
            <a:r>
              <a:rPr lang="en-US" sz="3000" b="1" spc="-5" dirty="0">
                <a:solidFill>
                  <a:srgbClr val="858591"/>
                </a:solidFill>
                <a:latin typeface="Roboto"/>
                <a:cs typeface="Roboto"/>
              </a:rPr>
              <a:t>The </a:t>
            </a:r>
            <a:r>
              <a:rPr lang="en-US" sz="3000" b="1" spc="-10" dirty="0">
                <a:solidFill>
                  <a:srgbClr val="858591"/>
                </a:solidFill>
                <a:latin typeface="Roboto"/>
                <a:cs typeface="Roboto"/>
              </a:rPr>
              <a:t>Center for Religious Studies</a:t>
            </a:r>
            <a:endParaRPr lang="en-US" sz="3000" dirty="0">
              <a:latin typeface="Roboto"/>
              <a:cs typeface="Roboto"/>
            </a:endParaRPr>
          </a:p>
          <a:p>
            <a:pPr marL="761365" indent="-749300">
              <a:lnSpc>
                <a:spcPct val="100000"/>
              </a:lnSpc>
              <a:spcBef>
                <a:spcPts val="1800"/>
              </a:spcBef>
              <a:buSzPct val="76666"/>
              <a:buFont typeface="AoyagiKouzanFontT"/>
              <a:buChar char="❖"/>
              <a:tabLst>
                <a:tab pos="761365" algn="l"/>
                <a:tab pos="762000" algn="l"/>
              </a:tabLst>
            </a:pPr>
            <a:r>
              <a:rPr lang="en-US" sz="3000" b="1" spc="-10" dirty="0">
                <a:solidFill>
                  <a:srgbClr val="858591"/>
                </a:solidFill>
                <a:latin typeface="Roboto"/>
                <a:cs typeface="Roboto"/>
              </a:rPr>
              <a:t>Executive Plan</a:t>
            </a:r>
            <a:endParaRPr lang="en-US" sz="3000" dirty="0">
              <a:latin typeface="Roboto"/>
              <a:cs typeface="Roboto"/>
            </a:endParaRPr>
          </a:p>
          <a:p>
            <a:pPr marL="1675764" lvl="1" indent="-749300">
              <a:lnSpc>
                <a:spcPct val="100000"/>
              </a:lnSpc>
              <a:spcBef>
                <a:spcPts val="1800"/>
              </a:spcBef>
              <a:buSzPct val="76666"/>
              <a:buFont typeface="AoyagiKouzanFontT"/>
              <a:buChar char="➢"/>
              <a:tabLst>
                <a:tab pos="1675764" algn="l"/>
                <a:tab pos="1676400" algn="l"/>
              </a:tabLst>
            </a:pPr>
            <a:r>
              <a:rPr lang="en-US" sz="3000" spc="-10" dirty="0">
                <a:solidFill>
                  <a:srgbClr val="858591"/>
                </a:solidFill>
                <a:latin typeface="Roboto"/>
                <a:cs typeface="Roboto"/>
              </a:rPr>
              <a:t>Competences</a:t>
            </a:r>
            <a:endParaRPr lang="en-US" sz="3000" dirty="0">
              <a:latin typeface="Roboto"/>
              <a:cs typeface="Roboto"/>
            </a:endParaRPr>
          </a:p>
          <a:p>
            <a:pPr marL="1675764" lvl="1" indent="-749300">
              <a:lnSpc>
                <a:spcPct val="100000"/>
              </a:lnSpc>
              <a:spcBef>
                <a:spcPts val="1800"/>
              </a:spcBef>
              <a:buSzPct val="76666"/>
              <a:buFont typeface="AoyagiKouzanFontT"/>
              <a:buChar char="➢"/>
              <a:tabLst>
                <a:tab pos="1675764" algn="l"/>
                <a:tab pos="1676400" algn="l"/>
              </a:tabLst>
            </a:pPr>
            <a:r>
              <a:rPr lang="en-US" sz="3000" spc="-10" dirty="0">
                <a:solidFill>
                  <a:srgbClr val="858591"/>
                </a:solidFill>
                <a:latin typeface="Roboto"/>
                <a:cs typeface="Roboto"/>
              </a:rPr>
              <a:t>Projects</a:t>
            </a:r>
            <a:endParaRPr lang="en-US" sz="3000" dirty="0">
              <a:latin typeface="Roboto"/>
              <a:cs typeface="Roboto"/>
            </a:endParaRPr>
          </a:p>
          <a:p>
            <a:pPr marL="1675764" lvl="1" indent="-749300">
              <a:lnSpc>
                <a:spcPct val="100000"/>
              </a:lnSpc>
              <a:spcBef>
                <a:spcPts val="1800"/>
              </a:spcBef>
              <a:buSzPct val="76666"/>
              <a:buFont typeface="AoyagiKouzanFontT"/>
              <a:buChar char="➢"/>
              <a:tabLst>
                <a:tab pos="1675764" algn="l"/>
                <a:tab pos="1676400" algn="l"/>
              </a:tabLst>
            </a:pPr>
            <a:r>
              <a:rPr lang="en-US" sz="3000" spc="-10" dirty="0">
                <a:solidFill>
                  <a:srgbClr val="858591"/>
                </a:solidFill>
                <a:latin typeface="Roboto"/>
                <a:cs typeface="Roboto"/>
              </a:rPr>
              <a:t>FBK Synergies</a:t>
            </a:r>
            <a:endParaRPr lang="en-US" sz="3000" dirty="0">
              <a:latin typeface="Roboto"/>
              <a:cs typeface="Roboto"/>
            </a:endParaRPr>
          </a:p>
          <a:p>
            <a:pPr marL="1675764" lvl="1" indent="-749300">
              <a:lnSpc>
                <a:spcPct val="100000"/>
              </a:lnSpc>
              <a:spcBef>
                <a:spcPts val="1800"/>
              </a:spcBef>
              <a:buSzPct val="76666"/>
              <a:buFont typeface="AoyagiKouzanFontT"/>
              <a:buChar char="➢"/>
              <a:tabLst>
                <a:tab pos="1675764" algn="l"/>
                <a:tab pos="1676400" algn="l"/>
              </a:tabLst>
            </a:pPr>
            <a:r>
              <a:rPr lang="en-US" sz="3000" spc="-10" dirty="0">
                <a:solidFill>
                  <a:srgbClr val="858591"/>
                </a:solidFill>
                <a:latin typeface="Roboto"/>
                <a:cs typeface="Roboto"/>
              </a:rPr>
              <a:t>Goals</a:t>
            </a:r>
          </a:p>
          <a:p>
            <a:pPr marL="1675764" lvl="1" indent="-749300">
              <a:lnSpc>
                <a:spcPct val="100000"/>
              </a:lnSpc>
              <a:spcBef>
                <a:spcPts val="1800"/>
              </a:spcBef>
              <a:buSzPct val="76666"/>
              <a:buFont typeface="AoyagiKouzanFontT"/>
              <a:buChar char="➢"/>
              <a:tabLst>
                <a:tab pos="1675764" algn="l"/>
                <a:tab pos="1676400" algn="l"/>
              </a:tabLst>
            </a:pPr>
            <a:r>
              <a:rPr lang="en-US" sz="3000" spc="-10" dirty="0">
                <a:solidFill>
                  <a:srgbClr val="858591"/>
                </a:solidFill>
                <a:latin typeface="Roboto"/>
                <a:cs typeface="Roboto"/>
              </a:rPr>
              <a:t>Details</a:t>
            </a:r>
          </a:p>
          <a:p>
            <a:pPr marL="761365" indent="-749300">
              <a:lnSpc>
                <a:spcPct val="100000"/>
              </a:lnSpc>
              <a:spcBef>
                <a:spcPts val="1800"/>
              </a:spcBef>
              <a:buSzPct val="76666"/>
              <a:buFont typeface="AoyagiKouzanFontT"/>
              <a:buChar char="❖"/>
              <a:tabLst>
                <a:tab pos="761365" algn="l"/>
                <a:tab pos="762000" algn="l"/>
              </a:tabLst>
            </a:pPr>
            <a:r>
              <a:rPr lang="en-US" sz="3000" b="1" spc="-10" dirty="0">
                <a:solidFill>
                  <a:srgbClr val="858591"/>
                </a:solidFill>
                <a:latin typeface="Roboto"/>
                <a:cs typeface="Roboto"/>
              </a:rPr>
              <a:t>Conclusions</a:t>
            </a:r>
            <a:endParaRPr lang="en-US" sz="3000" dirty="0">
              <a:latin typeface="Roboto"/>
              <a:cs typeface="Roboto"/>
            </a:endParaRPr>
          </a:p>
        </p:txBody>
      </p:sp>
      <p:sp>
        <p:nvSpPr>
          <p:cNvPr id="3" name="object 3"/>
          <p:cNvSpPr txBox="1"/>
          <p:nvPr/>
        </p:nvSpPr>
        <p:spPr>
          <a:xfrm>
            <a:off x="16992600" y="9410700"/>
            <a:ext cx="905265"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dirty="0">
                <a:solidFill>
                  <a:srgbClr val="BFBFC8"/>
                </a:solidFill>
                <a:latin typeface="Roboto"/>
                <a:cs typeface="Roboto"/>
              </a:rPr>
              <a:t>6</a:t>
            </a:r>
            <a:endParaRPr sz="2000" dirty="0">
              <a:latin typeface="Roboto"/>
              <a:cs typeface="Roboto"/>
            </a:endParaRPr>
          </a:p>
        </p:txBody>
      </p:sp>
      <p:sp>
        <p:nvSpPr>
          <p:cNvPr id="4" name="object 4"/>
          <p:cNvSpPr txBox="1">
            <a:spLocks noGrp="1"/>
          </p:cNvSpPr>
          <p:nvPr>
            <p:ph type="title"/>
          </p:nvPr>
        </p:nvSpPr>
        <p:spPr>
          <a:xfrm>
            <a:off x="949322" y="534631"/>
            <a:ext cx="6137277" cy="1117614"/>
          </a:xfrm>
          <a:prstGeom prst="rect">
            <a:avLst/>
          </a:prstGeom>
        </p:spPr>
        <p:txBody>
          <a:bodyPr vert="horz" wrap="square" lIns="0" tIns="40005" rIns="0" bIns="0" rtlCol="0">
            <a:spAutoFit/>
          </a:bodyPr>
          <a:lstStyle/>
          <a:p>
            <a:pPr marL="12700" marR="5080">
              <a:lnSpc>
                <a:spcPts val="4230"/>
              </a:lnSpc>
              <a:spcBef>
                <a:spcPts val="315"/>
              </a:spcBef>
            </a:pPr>
            <a:r>
              <a:rPr lang="en-US" spc="-10" dirty="0"/>
              <a:t>Center for Religious Studies  </a:t>
            </a:r>
            <a:r>
              <a:rPr lang="en-US" spc="-10" dirty="0">
                <a:solidFill>
                  <a:srgbClr val="0A081A"/>
                </a:solidFill>
              </a:rPr>
              <a:t>Contents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00457" y="3157510"/>
            <a:ext cx="5887085" cy="2828980"/>
          </a:xfrm>
          <a:prstGeom prst="rect">
            <a:avLst/>
          </a:prstGeom>
        </p:spPr>
        <p:txBody>
          <a:bodyPr vert="horz" wrap="square" lIns="0" tIns="12700" rIns="0" bIns="0" rtlCol="0">
            <a:spAutoFit/>
          </a:bodyPr>
          <a:lstStyle/>
          <a:p>
            <a:pPr marL="12700">
              <a:lnSpc>
                <a:spcPct val="100000"/>
              </a:lnSpc>
              <a:spcBef>
                <a:spcPts val="100"/>
              </a:spcBef>
            </a:pPr>
            <a:r>
              <a:rPr lang="en-US" sz="6100" spc="-10" dirty="0"/>
              <a:t>The Center for Religious Studies</a:t>
            </a:r>
            <a:endParaRPr lang="en-US" sz="6100" dirty="0"/>
          </a:p>
        </p:txBody>
      </p:sp>
      <p:sp>
        <p:nvSpPr>
          <p:cNvPr id="3" name="object 3"/>
          <p:cNvSpPr/>
          <p:nvPr/>
        </p:nvSpPr>
        <p:spPr>
          <a:xfrm>
            <a:off x="5704427" y="3031301"/>
            <a:ext cx="685800" cy="685800"/>
          </a:xfrm>
          <a:custGeom>
            <a:avLst/>
            <a:gdLst/>
            <a:ahLst/>
            <a:cxnLst/>
            <a:rect l="l" t="t" r="r" b="b"/>
            <a:pathLst>
              <a:path w="685800" h="685800">
                <a:moveTo>
                  <a:pt x="0" y="685798"/>
                </a:moveTo>
                <a:lnTo>
                  <a:pt x="0" y="0"/>
                </a:lnTo>
              </a:path>
              <a:path w="685800" h="685800">
                <a:moveTo>
                  <a:pt x="0" y="0"/>
                </a:moveTo>
                <a:lnTo>
                  <a:pt x="685798" y="0"/>
                </a:lnTo>
              </a:path>
            </a:pathLst>
          </a:custGeom>
          <a:ln w="38099">
            <a:solidFill>
              <a:srgbClr val="1166B3"/>
            </a:solidFill>
          </a:ln>
        </p:spPr>
        <p:txBody>
          <a:bodyPr wrap="square" lIns="0" tIns="0" rIns="0" bIns="0" rtlCol="0"/>
          <a:lstStyle/>
          <a:p>
            <a:endParaRPr/>
          </a:p>
        </p:txBody>
      </p:sp>
      <p:sp>
        <p:nvSpPr>
          <p:cNvPr id="4" name="object 4"/>
          <p:cNvSpPr/>
          <p:nvPr/>
        </p:nvSpPr>
        <p:spPr>
          <a:xfrm>
            <a:off x="11401742" y="5300690"/>
            <a:ext cx="685800" cy="685800"/>
          </a:xfrm>
          <a:custGeom>
            <a:avLst/>
            <a:gdLst/>
            <a:ahLst/>
            <a:cxnLst/>
            <a:rect l="l" t="t" r="r" b="b"/>
            <a:pathLst>
              <a:path w="685800" h="685800">
                <a:moveTo>
                  <a:pt x="685798" y="0"/>
                </a:moveTo>
                <a:lnTo>
                  <a:pt x="685798" y="685798"/>
                </a:lnTo>
              </a:path>
              <a:path w="685800" h="685800">
                <a:moveTo>
                  <a:pt x="685798" y="685798"/>
                </a:moveTo>
                <a:lnTo>
                  <a:pt x="0" y="685798"/>
                </a:lnTo>
              </a:path>
            </a:pathLst>
          </a:custGeom>
          <a:ln w="38099">
            <a:solidFill>
              <a:srgbClr val="1166B3"/>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02018" y="2748181"/>
            <a:ext cx="4879982" cy="3881832"/>
          </a:xfrm>
          <a:prstGeom prst="rect">
            <a:avLst/>
          </a:prstGeom>
        </p:spPr>
        <p:txBody>
          <a:bodyPr vert="horz" wrap="square" lIns="0" tIns="176530" rIns="0" bIns="0" rtlCol="0">
            <a:spAutoFit/>
          </a:bodyPr>
          <a:lstStyle/>
          <a:p>
            <a:pPr marL="12700">
              <a:lnSpc>
                <a:spcPct val="100000"/>
              </a:lnSpc>
              <a:spcBef>
                <a:spcPts val="1390"/>
              </a:spcBef>
            </a:pPr>
            <a:r>
              <a:rPr lang="en-US" sz="3600" b="1" spc="-10" dirty="0">
                <a:solidFill>
                  <a:srgbClr val="0A081A"/>
                </a:solidFill>
                <a:latin typeface="Roboto" panose="02000000000000000000" pitchFamily="2" charset="0"/>
                <a:ea typeface="Roboto" panose="02000000000000000000" pitchFamily="2" charset="0"/>
                <a:cs typeface="Roboto Condensed"/>
              </a:rPr>
              <a:t>Personnel</a:t>
            </a:r>
            <a:endParaRPr lang="en-US" sz="3600" dirty="0">
              <a:latin typeface="Roboto" panose="02000000000000000000" pitchFamily="2" charset="0"/>
              <a:ea typeface="Roboto" panose="02000000000000000000" pitchFamily="2" charset="0"/>
              <a:cs typeface="Roboto Condensed"/>
            </a:endParaRPr>
          </a:p>
          <a:p>
            <a:pPr marL="469900" indent="-457200">
              <a:lnSpc>
                <a:spcPct val="100000"/>
              </a:lnSpc>
              <a:spcBef>
                <a:spcPts val="790"/>
              </a:spcBef>
              <a:buSzPct val="81818"/>
              <a:buFont typeface="AoyagiKouzanFontT"/>
              <a:buChar char="❖"/>
              <a:tabLst>
                <a:tab pos="469265" algn="l"/>
                <a:tab pos="469900" algn="l"/>
              </a:tabLst>
            </a:pPr>
            <a:r>
              <a:rPr lang="en-US" sz="2200" b="1" spc="-5" dirty="0">
                <a:solidFill>
                  <a:srgbClr val="858591"/>
                </a:solidFill>
                <a:latin typeface="Roboto" panose="02000000000000000000" pitchFamily="2" charset="0"/>
                <a:ea typeface="Roboto" panose="02000000000000000000" pitchFamily="2" charset="0"/>
                <a:cs typeface="Roboto"/>
              </a:rPr>
              <a:t>16 </a:t>
            </a:r>
            <a:r>
              <a:rPr lang="en-US" sz="2200" b="1" spc="-10" dirty="0">
                <a:solidFill>
                  <a:srgbClr val="858591"/>
                </a:solidFill>
                <a:latin typeface="Roboto" panose="02000000000000000000" pitchFamily="2" charset="0"/>
                <a:ea typeface="Roboto" panose="02000000000000000000" pitchFamily="2" charset="0"/>
                <a:cs typeface="Roboto"/>
              </a:rPr>
              <a:t>Researchers (9 females, 7 males)</a:t>
            </a:r>
            <a:endParaRPr lang="en-US"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1 Director</a:t>
            </a: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4 Full-Time</a:t>
            </a:r>
            <a:r>
              <a:rPr lang="en-US" sz="2200" spc="-10" dirty="0">
                <a:solidFill>
                  <a:srgbClr val="858591"/>
                </a:solidFill>
                <a:latin typeface="Roboto" panose="02000000000000000000" pitchFamily="2" charset="0"/>
                <a:ea typeface="Roboto" panose="02000000000000000000" pitchFamily="2" charset="0"/>
                <a:cs typeface="Roboto"/>
              </a:rPr>
              <a:t> Researchers</a:t>
            </a:r>
            <a:endParaRPr lang="en-US"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6 Part-Time Researchers</a:t>
            </a:r>
            <a:endParaRPr lang="en-US"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2 Research Fellows </a:t>
            </a: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1 PhD Student </a:t>
            </a: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1 Distinguished Fellow</a:t>
            </a: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1 Intern</a:t>
            </a:r>
            <a:endParaRPr lang="en-US" sz="2200" dirty="0">
              <a:latin typeface="Roboto" panose="02000000000000000000" pitchFamily="2" charset="0"/>
              <a:ea typeface="Roboto" panose="02000000000000000000" pitchFamily="2" charset="0"/>
              <a:cs typeface="Roboto"/>
            </a:endParaRPr>
          </a:p>
        </p:txBody>
      </p:sp>
      <p:grpSp>
        <p:nvGrpSpPr>
          <p:cNvPr id="3" name="object 3"/>
          <p:cNvGrpSpPr/>
          <p:nvPr/>
        </p:nvGrpSpPr>
        <p:grpSpPr>
          <a:xfrm>
            <a:off x="1701796" y="2892394"/>
            <a:ext cx="1625600" cy="1625600"/>
            <a:chOff x="1701796" y="2892394"/>
            <a:chExt cx="1625600" cy="1625600"/>
          </a:xfrm>
        </p:grpSpPr>
        <p:sp>
          <p:nvSpPr>
            <p:cNvPr id="4" name="object 4"/>
            <p:cNvSpPr/>
            <p:nvPr/>
          </p:nvSpPr>
          <p:spPr>
            <a:xfrm>
              <a:off x="1714496" y="2905094"/>
              <a:ext cx="1600200" cy="1600200"/>
            </a:xfrm>
            <a:custGeom>
              <a:avLst/>
              <a:gdLst/>
              <a:ahLst/>
              <a:cxnLst/>
              <a:rect l="l" t="t" r="r" b="b"/>
              <a:pathLst>
                <a:path w="1600200" h="1600200">
                  <a:moveTo>
                    <a:pt x="0" y="800098"/>
                  </a:moveTo>
                  <a:lnTo>
                    <a:pt x="1460" y="751356"/>
                  </a:lnTo>
                  <a:lnTo>
                    <a:pt x="5784" y="703387"/>
                  </a:lnTo>
                  <a:lnTo>
                    <a:pt x="12890" y="656275"/>
                  </a:lnTo>
                  <a:lnTo>
                    <a:pt x="22693" y="610102"/>
                  </a:lnTo>
                  <a:lnTo>
                    <a:pt x="35109" y="564953"/>
                  </a:lnTo>
                  <a:lnTo>
                    <a:pt x="50056" y="520911"/>
                  </a:lnTo>
                  <a:lnTo>
                    <a:pt x="67448" y="478060"/>
                  </a:lnTo>
                  <a:lnTo>
                    <a:pt x="87203" y="436483"/>
                  </a:lnTo>
                  <a:lnTo>
                    <a:pt x="109237" y="396265"/>
                  </a:lnTo>
                  <a:lnTo>
                    <a:pt x="133465" y="357489"/>
                  </a:lnTo>
                  <a:lnTo>
                    <a:pt x="159805" y="320239"/>
                  </a:lnTo>
                  <a:lnTo>
                    <a:pt x="188173" y="284598"/>
                  </a:lnTo>
                  <a:lnTo>
                    <a:pt x="218484" y="250650"/>
                  </a:lnTo>
                  <a:lnTo>
                    <a:pt x="250656" y="218478"/>
                  </a:lnTo>
                  <a:lnTo>
                    <a:pt x="284605" y="188167"/>
                  </a:lnTo>
                  <a:lnTo>
                    <a:pt x="320246" y="159800"/>
                  </a:lnTo>
                  <a:lnTo>
                    <a:pt x="357497" y="133461"/>
                  </a:lnTo>
                  <a:lnTo>
                    <a:pt x="396273" y="109233"/>
                  </a:lnTo>
                  <a:lnTo>
                    <a:pt x="436491" y="87200"/>
                  </a:lnTo>
                  <a:lnTo>
                    <a:pt x="478067" y="67446"/>
                  </a:lnTo>
                  <a:lnTo>
                    <a:pt x="520918" y="50054"/>
                  </a:lnTo>
                  <a:lnTo>
                    <a:pt x="564959" y="35108"/>
                  </a:lnTo>
                  <a:lnTo>
                    <a:pt x="610108" y="22692"/>
                  </a:lnTo>
                  <a:lnTo>
                    <a:pt x="656279" y="12890"/>
                  </a:lnTo>
                  <a:lnTo>
                    <a:pt x="703391" y="5784"/>
                  </a:lnTo>
                  <a:lnTo>
                    <a:pt x="751358" y="1460"/>
                  </a:lnTo>
                  <a:lnTo>
                    <a:pt x="800098" y="0"/>
                  </a:lnTo>
                  <a:lnTo>
                    <a:pt x="848892" y="1487"/>
                  </a:lnTo>
                  <a:lnTo>
                    <a:pt x="897255" y="5916"/>
                  </a:lnTo>
                  <a:lnTo>
                    <a:pt x="945065" y="13236"/>
                  </a:lnTo>
                  <a:lnTo>
                    <a:pt x="992200" y="23397"/>
                  </a:lnTo>
                  <a:lnTo>
                    <a:pt x="1038537" y="36347"/>
                  </a:lnTo>
                  <a:lnTo>
                    <a:pt x="1083953" y="52037"/>
                  </a:lnTo>
                  <a:lnTo>
                    <a:pt x="1128328" y="70415"/>
                  </a:lnTo>
                  <a:lnTo>
                    <a:pt x="1171538" y="91432"/>
                  </a:lnTo>
                  <a:lnTo>
                    <a:pt x="1213462" y="115037"/>
                  </a:lnTo>
                  <a:lnTo>
                    <a:pt x="1253977" y="141179"/>
                  </a:lnTo>
                  <a:lnTo>
                    <a:pt x="1292961" y="169808"/>
                  </a:lnTo>
                  <a:lnTo>
                    <a:pt x="1330291" y="200873"/>
                  </a:lnTo>
                  <a:lnTo>
                    <a:pt x="1365847" y="234324"/>
                  </a:lnTo>
                  <a:lnTo>
                    <a:pt x="1399298" y="269880"/>
                  </a:lnTo>
                  <a:lnTo>
                    <a:pt x="1430364" y="307212"/>
                  </a:lnTo>
                  <a:lnTo>
                    <a:pt x="1458995" y="346197"/>
                  </a:lnTo>
                  <a:lnTo>
                    <a:pt x="1485139" y="386715"/>
                  </a:lnTo>
                  <a:lnTo>
                    <a:pt x="1508747" y="428641"/>
                  </a:lnTo>
                  <a:lnTo>
                    <a:pt x="1529766" y="471854"/>
                  </a:lnTo>
                  <a:lnTo>
                    <a:pt x="1548148" y="516231"/>
                  </a:lnTo>
                  <a:lnTo>
                    <a:pt x="1563841" y="561651"/>
                  </a:lnTo>
                  <a:lnTo>
                    <a:pt x="1576794" y="607990"/>
                  </a:lnTo>
                  <a:lnTo>
                    <a:pt x="1586956" y="655127"/>
                  </a:lnTo>
                  <a:lnTo>
                    <a:pt x="1594278" y="702939"/>
                  </a:lnTo>
                  <a:lnTo>
                    <a:pt x="1598708" y="751303"/>
                  </a:lnTo>
                  <a:lnTo>
                    <a:pt x="1600196" y="800098"/>
                  </a:lnTo>
                  <a:lnTo>
                    <a:pt x="1598736" y="848837"/>
                  </a:lnTo>
                  <a:lnTo>
                    <a:pt x="1594411" y="896804"/>
                  </a:lnTo>
                  <a:lnTo>
                    <a:pt x="1587305" y="943914"/>
                  </a:lnTo>
                  <a:lnTo>
                    <a:pt x="1577502" y="990086"/>
                  </a:lnTo>
                  <a:lnTo>
                    <a:pt x="1565086" y="1035234"/>
                  </a:lnTo>
                  <a:lnTo>
                    <a:pt x="1550139" y="1079275"/>
                  </a:lnTo>
                  <a:lnTo>
                    <a:pt x="1532747" y="1122125"/>
                  </a:lnTo>
                  <a:lnTo>
                    <a:pt x="1512991" y="1163701"/>
                  </a:lnTo>
                  <a:lnTo>
                    <a:pt x="1490958" y="1203919"/>
                  </a:lnTo>
                  <a:lnTo>
                    <a:pt x="1466729" y="1242695"/>
                  </a:lnTo>
                  <a:lnTo>
                    <a:pt x="1440388" y="1279946"/>
                  </a:lnTo>
                  <a:lnTo>
                    <a:pt x="1412021" y="1315588"/>
                  </a:lnTo>
                  <a:lnTo>
                    <a:pt x="1381709" y="1349537"/>
                  </a:lnTo>
                  <a:lnTo>
                    <a:pt x="1349537" y="1381709"/>
                  </a:lnTo>
                  <a:lnTo>
                    <a:pt x="1315588" y="1412021"/>
                  </a:lnTo>
                  <a:lnTo>
                    <a:pt x="1279946" y="1440388"/>
                  </a:lnTo>
                  <a:lnTo>
                    <a:pt x="1242695" y="1466729"/>
                  </a:lnTo>
                  <a:lnTo>
                    <a:pt x="1203919" y="1490958"/>
                  </a:lnTo>
                  <a:lnTo>
                    <a:pt x="1163701" y="1512991"/>
                  </a:lnTo>
                  <a:lnTo>
                    <a:pt x="1122125" y="1532747"/>
                  </a:lnTo>
                  <a:lnTo>
                    <a:pt x="1079275" y="1550139"/>
                  </a:lnTo>
                  <a:lnTo>
                    <a:pt x="1035234" y="1565086"/>
                  </a:lnTo>
                  <a:lnTo>
                    <a:pt x="990086" y="1577502"/>
                  </a:lnTo>
                  <a:lnTo>
                    <a:pt x="943914" y="1587305"/>
                  </a:lnTo>
                  <a:lnTo>
                    <a:pt x="896804" y="1594411"/>
                  </a:lnTo>
                  <a:lnTo>
                    <a:pt x="848837" y="1598736"/>
                  </a:lnTo>
                  <a:lnTo>
                    <a:pt x="800098" y="1600196"/>
                  </a:lnTo>
                  <a:lnTo>
                    <a:pt x="751358" y="1598736"/>
                  </a:lnTo>
                  <a:lnTo>
                    <a:pt x="703391" y="1594411"/>
                  </a:lnTo>
                  <a:lnTo>
                    <a:pt x="656279" y="1587305"/>
                  </a:lnTo>
                  <a:lnTo>
                    <a:pt x="610108" y="1577502"/>
                  </a:lnTo>
                  <a:lnTo>
                    <a:pt x="564959" y="1565086"/>
                  </a:lnTo>
                  <a:lnTo>
                    <a:pt x="520918" y="1550139"/>
                  </a:lnTo>
                  <a:lnTo>
                    <a:pt x="478067" y="1532747"/>
                  </a:lnTo>
                  <a:lnTo>
                    <a:pt x="436491" y="1512991"/>
                  </a:lnTo>
                  <a:lnTo>
                    <a:pt x="396273" y="1490958"/>
                  </a:lnTo>
                  <a:lnTo>
                    <a:pt x="357497" y="1466729"/>
                  </a:lnTo>
                  <a:lnTo>
                    <a:pt x="320246" y="1440388"/>
                  </a:lnTo>
                  <a:lnTo>
                    <a:pt x="284605" y="1412021"/>
                  </a:lnTo>
                  <a:lnTo>
                    <a:pt x="250656" y="1381709"/>
                  </a:lnTo>
                  <a:lnTo>
                    <a:pt x="218484" y="1349537"/>
                  </a:lnTo>
                  <a:lnTo>
                    <a:pt x="188173" y="1315588"/>
                  </a:lnTo>
                  <a:lnTo>
                    <a:pt x="159805" y="1279946"/>
                  </a:lnTo>
                  <a:lnTo>
                    <a:pt x="133465" y="1242695"/>
                  </a:lnTo>
                  <a:lnTo>
                    <a:pt x="109237" y="1203919"/>
                  </a:lnTo>
                  <a:lnTo>
                    <a:pt x="87203" y="1163701"/>
                  </a:lnTo>
                  <a:lnTo>
                    <a:pt x="67448" y="1122125"/>
                  </a:lnTo>
                  <a:lnTo>
                    <a:pt x="50056" y="1079275"/>
                  </a:lnTo>
                  <a:lnTo>
                    <a:pt x="35109" y="1035234"/>
                  </a:lnTo>
                  <a:lnTo>
                    <a:pt x="22693" y="990086"/>
                  </a:lnTo>
                  <a:lnTo>
                    <a:pt x="12890" y="943914"/>
                  </a:lnTo>
                  <a:lnTo>
                    <a:pt x="5784" y="896804"/>
                  </a:lnTo>
                  <a:lnTo>
                    <a:pt x="1460" y="848837"/>
                  </a:lnTo>
                  <a:lnTo>
                    <a:pt x="0" y="800098"/>
                  </a:lnTo>
                  <a:close/>
                </a:path>
              </a:pathLst>
            </a:custGeom>
            <a:ln w="25399">
              <a:solidFill>
                <a:srgbClr val="BFBFC8"/>
              </a:solidFill>
            </a:ln>
          </p:spPr>
          <p:txBody>
            <a:bodyPr wrap="square" lIns="0" tIns="0" rIns="0" bIns="0" rtlCol="0"/>
            <a:lstStyle/>
            <a:p>
              <a:endParaRPr/>
            </a:p>
          </p:txBody>
        </p:sp>
        <p:sp>
          <p:nvSpPr>
            <p:cNvPr id="5" name="object 5"/>
            <p:cNvSpPr/>
            <p:nvPr/>
          </p:nvSpPr>
          <p:spPr>
            <a:xfrm>
              <a:off x="2122658" y="3374218"/>
              <a:ext cx="784225" cy="661670"/>
            </a:xfrm>
            <a:custGeom>
              <a:avLst/>
              <a:gdLst/>
              <a:ahLst/>
              <a:cxnLst/>
              <a:rect l="l" t="t" r="r" b="b"/>
              <a:pathLst>
                <a:path w="784225" h="661670">
                  <a:moveTo>
                    <a:pt x="641361" y="661670"/>
                  </a:moveTo>
                  <a:lnTo>
                    <a:pt x="142522" y="661670"/>
                  </a:lnTo>
                  <a:lnTo>
                    <a:pt x="132222" y="660400"/>
                  </a:lnTo>
                  <a:lnTo>
                    <a:pt x="126934" y="659130"/>
                  </a:lnTo>
                  <a:lnTo>
                    <a:pt x="124985" y="654050"/>
                  </a:lnTo>
                  <a:lnTo>
                    <a:pt x="124707" y="642620"/>
                  </a:lnTo>
                  <a:lnTo>
                    <a:pt x="133828" y="590550"/>
                  </a:lnTo>
                  <a:lnTo>
                    <a:pt x="157059" y="552450"/>
                  </a:lnTo>
                  <a:lnTo>
                    <a:pt x="188200" y="527050"/>
                  </a:lnTo>
                  <a:lnTo>
                    <a:pt x="221052" y="510540"/>
                  </a:lnTo>
                  <a:lnTo>
                    <a:pt x="249414" y="500380"/>
                  </a:lnTo>
                  <a:lnTo>
                    <a:pt x="259157" y="496570"/>
                  </a:lnTo>
                  <a:lnTo>
                    <a:pt x="280590" y="482600"/>
                  </a:lnTo>
                  <a:lnTo>
                    <a:pt x="302024" y="455930"/>
                  </a:lnTo>
                  <a:lnTo>
                    <a:pt x="311766" y="412750"/>
                  </a:lnTo>
                  <a:lnTo>
                    <a:pt x="308078" y="375920"/>
                  </a:lnTo>
                  <a:lnTo>
                    <a:pt x="298962" y="349250"/>
                  </a:lnTo>
                  <a:lnTo>
                    <a:pt x="287341" y="331470"/>
                  </a:lnTo>
                  <a:lnTo>
                    <a:pt x="276136" y="316230"/>
                  </a:lnTo>
                  <a:lnTo>
                    <a:pt x="273562" y="312420"/>
                  </a:lnTo>
                  <a:lnTo>
                    <a:pt x="268899" y="299720"/>
                  </a:lnTo>
                  <a:lnTo>
                    <a:pt x="266742" y="275590"/>
                  </a:lnTo>
                  <a:lnTo>
                    <a:pt x="271684" y="238760"/>
                  </a:lnTo>
                  <a:lnTo>
                    <a:pt x="260827" y="213360"/>
                  </a:lnTo>
                  <a:lnTo>
                    <a:pt x="251641" y="180340"/>
                  </a:lnTo>
                  <a:lnTo>
                    <a:pt x="249135" y="144780"/>
                  </a:lnTo>
                  <a:lnTo>
                    <a:pt x="258321" y="109220"/>
                  </a:lnTo>
                  <a:lnTo>
                    <a:pt x="275232" y="72390"/>
                  </a:lnTo>
                  <a:lnTo>
                    <a:pt x="314064" y="31750"/>
                  </a:lnTo>
                  <a:lnTo>
                    <a:pt x="351575" y="12700"/>
                  </a:lnTo>
                  <a:lnTo>
                    <a:pt x="391107" y="1270"/>
                  </a:lnTo>
                  <a:lnTo>
                    <a:pt x="414211" y="0"/>
                  </a:lnTo>
                  <a:lnTo>
                    <a:pt x="427496" y="0"/>
                  </a:lnTo>
                  <a:lnTo>
                    <a:pt x="478432" y="22860"/>
                  </a:lnTo>
                  <a:lnTo>
                    <a:pt x="489396" y="35560"/>
                  </a:lnTo>
                  <a:lnTo>
                    <a:pt x="414211" y="35560"/>
                  </a:lnTo>
                  <a:lnTo>
                    <a:pt x="395142" y="38100"/>
                  </a:lnTo>
                  <a:lnTo>
                    <a:pt x="378577" y="41910"/>
                  </a:lnTo>
                  <a:lnTo>
                    <a:pt x="365354" y="45720"/>
                  </a:lnTo>
                  <a:lnTo>
                    <a:pt x="356306" y="49530"/>
                  </a:lnTo>
                  <a:lnTo>
                    <a:pt x="351851" y="54610"/>
                  </a:lnTo>
                  <a:lnTo>
                    <a:pt x="333340" y="64770"/>
                  </a:lnTo>
                  <a:lnTo>
                    <a:pt x="317335" y="77470"/>
                  </a:lnTo>
                  <a:lnTo>
                    <a:pt x="302999" y="95250"/>
                  </a:lnTo>
                  <a:lnTo>
                    <a:pt x="289499" y="123190"/>
                  </a:lnTo>
                  <a:lnTo>
                    <a:pt x="284697" y="148590"/>
                  </a:lnTo>
                  <a:lnTo>
                    <a:pt x="287828" y="175260"/>
                  </a:lnTo>
                  <a:lnTo>
                    <a:pt x="295134" y="199390"/>
                  </a:lnTo>
                  <a:lnTo>
                    <a:pt x="302859" y="219710"/>
                  </a:lnTo>
                  <a:lnTo>
                    <a:pt x="304181" y="222250"/>
                  </a:lnTo>
                  <a:lnTo>
                    <a:pt x="306756" y="227330"/>
                  </a:lnTo>
                  <a:lnTo>
                    <a:pt x="308496" y="234950"/>
                  </a:lnTo>
                  <a:lnTo>
                    <a:pt x="307314" y="247650"/>
                  </a:lnTo>
                  <a:lnTo>
                    <a:pt x="302930" y="267970"/>
                  </a:lnTo>
                  <a:lnTo>
                    <a:pt x="302303" y="283210"/>
                  </a:lnTo>
                  <a:lnTo>
                    <a:pt x="304182" y="293370"/>
                  </a:lnTo>
                  <a:lnTo>
                    <a:pt x="302859" y="293370"/>
                  </a:lnTo>
                  <a:lnTo>
                    <a:pt x="307314" y="298450"/>
                  </a:lnTo>
                  <a:lnTo>
                    <a:pt x="307949" y="298450"/>
                  </a:lnTo>
                  <a:lnTo>
                    <a:pt x="311766" y="302260"/>
                  </a:lnTo>
                  <a:lnTo>
                    <a:pt x="322971" y="318770"/>
                  </a:lnTo>
                  <a:lnTo>
                    <a:pt x="334594" y="340360"/>
                  </a:lnTo>
                  <a:lnTo>
                    <a:pt x="343710" y="370840"/>
                  </a:lnTo>
                  <a:lnTo>
                    <a:pt x="347399" y="412750"/>
                  </a:lnTo>
                  <a:lnTo>
                    <a:pt x="338491" y="463550"/>
                  </a:lnTo>
                  <a:lnTo>
                    <a:pt x="316221" y="500380"/>
                  </a:lnTo>
                  <a:lnTo>
                    <a:pt x="287271" y="524510"/>
                  </a:lnTo>
                  <a:lnTo>
                    <a:pt x="258321" y="537210"/>
                  </a:lnTo>
                  <a:lnTo>
                    <a:pt x="225475" y="549910"/>
                  </a:lnTo>
                  <a:lnTo>
                    <a:pt x="195968" y="567690"/>
                  </a:lnTo>
                  <a:lnTo>
                    <a:pt x="173142" y="591820"/>
                  </a:lnTo>
                  <a:lnTo>
                    <a:pt x="160337" y="624840"/>
                  </a:lnTo>
                  <a:lnTo>
                    <a:pt x="656046" y="624840"/>
                  </a:lnTo>
                  <a:lnTo>
                    <a:pt x="659161" y="642620"/>
                  </a:lnTo>
                  <a:lnTo>
                    <a:pt x="658883" y="645160"/>
                  </a:lnTo>
                  <a:lnTo>
                    <a:pt x="656936" y="651510"/>
                  </a:lnTo>
                  <a:lnTo>
                    <a:pt x="651651" y="657860"/>
                  </a:lnTo>
                  <a:lnTo>
                    <a:pt x="641361" y="661670"/>
                  </a:lnTo>
                  <a:close/>
                </a:path>
                <a:path w="784225" h="661670">
                  <a:moveTo>
                    <a:pt x="656046" y="624840"/>
                  </a:moveTo>
                  <a:lnTo>
                    <a:pt x="623536" y="624840"/>
                  </a:lnTo>
                  <a:lnTo>
                    <a:pt x="610734" y="591820"/>
                  </a:lnTo>
                  <a:lnTo>
                    <a:pt x="587908" y="567690"/>
                  </a:lnTo>
                  <a:lnTo>
                    <a:pt x="558402" y="549910"/>
                  </a:lnTo>
                  <a:lnTo>
                    <a:pt x="525561" y="537210"/>
                  </a:lnTo>
                  <a:lnTo>
                    <a:pt x="496603" y="524510"/>
                  </a:lnTo>
                  <a:lnTo>
                    <a:pt x="467655" y="500380"/>
                  </a:lnTo>
                  <a:lnTo>
                    <a:pt x="445391" y="463550"/>
                  </a:lnTo>
                  <a:lnTo>
                    <a:pt x="436486" y="412750"/>
                  </a:lnTo>
                  <a:lnTo>
                    <a:pt x="440172" y="370840"/>
                  </a:lnTo>
                  <a:lnTo>
                    <a:pt x="449283" y="340360"/>
                  </a:lnTo>
                  <a:lnTo>
                    <a:pt x="460902" y="318770"/>
                  </a:lnTo>
                  <a:lnTo>
                    <a:pt x="472111" y="302260"/>
                  </a:lnTo>
                  <a:lnTo>
                    <a:pt x="481011" y="293370"/>
                  </a:lnTo>
                  <a:lnTo>
                    <a:pt x="481567" y="290830"/>
                  </a:lnTo>
                  <a:lnTo>
                    <a:pt x="482124" y="283210"/>
                  </a:lnTo>
                  <a:lnTo>
                    <a:pt x="481011" y="267970"/>
                  </a:lnTo>
                  <a:lnTo>
                    <a:pt x="476561" y="247650"/>
                  </a:lnTo>
                  <a:lnTo>
                    <a:pt x="476700" y="240030"/>
                  </a:lnTo>
                  <a:lnTo>
                    <a:pt x="477674" y="231140"/>
                  </a:lnTo>
                  <a:lnTo>
                    <a:pt x="480316" y="223520"/>
                  </a:lnTo>
                  <a:lnTo>
                    <a:pt x="485461" y="215900"/>
                  </a:lnTo>
                  <a:lnTo>
                    <a:pt x="492915" y="203200"/>
                  </a:lnTo>
                  <a:lnTo>
                    <a:pt x="498274" y="179070"/>
                  </a:lnTo>
                  <a:lnTo>
                    <a:pt x="496113" y="144780"/>
                  </a:lnTo>
                  <a:lnTo>
                    <a:pt x="481011" y="100330"/>
                  </a:lnTo>
                  <a:lnTo>
                    <a:pt x="471690" y="77470"/>
                  </a:lnTo>
                  <a:lnTo>
                    <a:pt x="463199" y="60960"/>
                  </a:lnTo>
                  <a:lnTo>
                    <a:pt x="454707" y="50800"/>
                  </a:lnTo>
                  <a:lnTo>
                    <a:pt x="445386" y="45720"/>
                  </a:lnTo>
                  <a:lnTo>
                    <a:pt x="438638" y="41910"/>
                  </a:lnTo>
                  <a:lnTo>
                    <a:pt x="431467" y="39370"/>
                  </a:lnTo>
                  <a:lnTo>
                    <a:pt x="423463" y="36830"/>
                  </a:lnTo>
                  <a:lnTo>
                    <a:pt x="414211" y="35560"/>
                  </a:lnTo>
                  <a:lnTo>
                    <a:pt x="489396" y="35560"/>
                  </a:lnTo>
                  <a:lnTo>
                    <a:pt x="516636" y="86360"/>
                  </a:lnTo>
                  <a:lnTo>
                    <a:pt x="530348" y="133350"/>
                  </a:lnTo>
                  <a:lnTo>
                    <a:pt x="532786" y="173990"/>
                  </a:lnTo>
                  <a:lnTo>
                    <a:pt x="526037" y="209550"/>
                  </a:lnTo>
                  <a:lnTo>
                    <a:pt x="512186" y="238760"/>
                  </a:lnTo>
                  <a:lnTo>
                    <a:pt x="519640" y="273050"/>
                  </a:lnTo>
                  <a:lnTo>
                    <a:pt x="521661" y="293370"/>
                  </a:lnTo>
                  <a:lnTo>
                    <a:pt x="517832" y="304800"/>
                  </a:lnTo>
                  <a:lnTo>
                    <a:pt x="507736" y="316230"/>
                  </a:lnTo>
                  <a:lnTo>
                    <a:pt x="496538" y="331470"/>
                  </a:lnTo>
                  <a:lnTo>
                    <a:pt x="484917" y="349250"/>
                  </a:lnTo>
                  <a:lnTo>
                    <a:pt x="475800" y="375920"/>
                  </a:lnTo>
                  <a:lnTo>
                    <a:pt x="472111" y="412750"/>
                  </a:lnTo>
                  <a:lnTo>
                    <a:pt x="473085" y="453390"/>
                  </a:lnTo>
                  <a:lnTo>
                    <a:pt x="479905" y="476250"/>
                  </a:lnTo>
                  <a:lnTo>
                    <a:pt x="498415" y="488950"/>
                  </a:lnTo>
                  <a:lnTo>
                    <a:pt x="534461" y="500380"/>
                  </a:lnTo>
                  <a:lnTo>
                    <a:pt x="562818" y="510540"/>
                  </a:lnTo>
                  <a:lnTo>
                    <a:pt x="595668" y="527050"/>
                  </a:lnTo>
                  <a:lnTo>
                    <a:pt x="626808" y="552450"/>
                  </a:lnTo>
                  <a:lnTo>
                    <a:pt x="650039" y="590550"/>
                  </a:lnTo>
                  <a:lnTo>
                    <a:pt x="656046" y="624840"/>
                  </a:lnTo>
                  <a:close/>
                </a:path>
                <a:path w="784225" h="661670">
                  <a:moveTo>
                    <a:pt x="97984" y="588010"/>
                  </a:moveTo>
                  <a:lnTo>
                    <a:pt x="7515" y="588010"/>
                  </a:lnTo>
                  <a:lnTo>
                    <a:pt x="2226" y="585470"/>
                  </a:lnTo>
                  <a:lnTo>
                    <a:pt x="278" y="580390"/>
                  </a:lnTo>
                  <a:lnTo>
                    <a:pt x="0" y="568960"/>
                  </a:lnTo>
                  <a:lnTo>
                    <a:pt x="7446" y="523240"/>
                  </a:lnTo>
                  <a:lnTo>
                    <a:pt x="26165" y="491490"/>
                  </a:lnTo>
                  <a:lnTo>
                    <a:pt x="50731" y="471170"/>
                  </a:lnTo>
                  <a:lnTo>
                    <a:pt x="75714" y="458470"/>
                  </a:lnTo>
                  <a:lnTo>
                    <a:pt x="81978" y="457200"/>
                  </a:lnTo>
                  <a:lnTo>
                    <a:pt x="95757" y="447040"/>
                  </a:lnTo>
                  <a:lnTo>
                    <a:pt x="109536" y="427990"/>
                  </a:lnTo>
                  <a:lnTo>
                    <a:pt x="115799" y="394970"/>
                  </a:lnTo>
                  <a:lnTo>
                    <a:pt x="113572" y="365760"/>
                  </a:lnTo>
                  <a:lnTo>
                    <a:pt x="108005" y="345440"/>
                  </a:lnTo>
                  <a:lnTo>
                    <a:pt x="100767" y="331470"/>
                  </a:lnTo>
                  <a:lnTo>
                    <a:pt x="93529" y="321310"/>
                  </a:lnTo>
                  <a:lnTo>
                    <a:pt x="91581" y="317500"/>
                  </a:lnTo>
                  <a:lnTo>
                    <a:pt x="87962" y="306070"/>
                  </a:lnTo>
                  <a:lnTo>
                    <a:pt x="86013" y="285750"/>
                  </a:lnTo>
                  <a:lnTo>
                    <a:pt x="89074" y="256540"/>
                  </a:lnTo>
                  <a:lnTo>
                    <a:pt x="81350" y="238760"/>
                  </a:lnTo>
                  <a:lnTo>
                    <a:pt x="74043" y="215900"/>
                  </a:lnTo>
                  <a:lnTo>
                    <a:pt x="70912" y="187960"/>
                  </a:lnTo>
                  <a:lnTo>
                    <a:pt x="75714" y="160020"/>
                  </a:lnTo>
                  <a:lnTo>
                    <a:pt x="101324" y="111760"/>
                  </a:lnTo>
                  <a:lnTo>
                    <a:pt x="133614" y="86360"/>
                  </a:lnTo>
                  <a:lnTo>
                    <a:pt x="145235" y="82550"/>
                  </a:lnTo>
                  <a:lnTo>
                    <a:pt x="159779" y="77470"/>
                  </a:lnTo>
                  <a:lnTo>
                    <a:pt x="176829" y="74930"/>
                  </a:lnTo>
                  <a:lnTo>
                    <a:pt x="195967" y="72390"/>
                  </a:lnTo>
                  <a:lnTo>
                    <a:pt x="205292" y="73660"/>
                  </a:lnTo>
                  <a:lnTo>
                    <a:pt x="213783" y="73660"/>
                  </a:lnTo>
                  <a:lnTo>
                    <a:pt x="222273" y="76200"/>
                  </a:lnTo>
                  <a:lnTo>
                    <a:pt x="231599" y="82550"/>
                  </a:lnTo>
                  <a:lnTo>
                    <a:pt x="227144" y="86360"/>
                  </a:lnTo>
                  <a:lnTo>
                    <a:pt x="227144" y="91440"/>
                  </a:lnTo>
                  <a:lnTo>
                    <a:pt x="222692" y="96520"/>
                  </a:lnTo>
                  <a:lnTo>
                    <a:pt x="222692" y="100330"/>
                  </a:lnTo>
                  <a:lnTo>
                    <a:pt x="218237" y="109220"/>
                  </a:lnTo>
                  <a:lnTo>
                    <a:pt x="195967" y="109220"/>
                  </a:lnTo>
                  <a:lnTo>
                    <a:pt x="182814" y="110490"/>
                  </a:lnTo>
                  <a:lnTo>
                    <a:pt x="170914" y="113030"/>
                  </a:lnTo>
                  <a:lnTo>
                    <a:pt x="161520" y="115570"/>
                  </a:lnTo>
                  <a:lnTo>
                    <a:pt x="155884" y="119380"/>
                  </a:lnTo>
                  <a:lnTo>
                    <a:pt x="151429" y="119380"/>
                  </a:lnTo>
                  <a:lnTo>
                    <a:pt x="151429" y="123190"/>
                  </a:lnTo>
                  <a:lnTo>
                    <a:pt x="139529" y="127000"/>
                  </a:lnTo>
                  <a:lnTo>
                    <a:pt x="129717" y="134620"/>
                  </a:lnTo>
                  <a:lnTo>
                    <a:pt x="120740" y="149860"/>
                  </a:lnTo>
                  <a:lnTo>
                    <a:pt x="111344" y="173990"/>
                  </a:lnTo>
                  <a:lnTo>
                    <a:pt x="108352" y="191770"/>
                  </a:lnTo>
                  <a:lnTo>
                    <a:pt x="110788" y="210820"/>
                  </a:lnTo>
                  <a:lnTo>
                    <a:pt x="115729" y="227330"/>
                  </a:lnTo>
                  <a:lnTo>
                    <a:pt x="120252" y="242570"/>
                  </a:lnTo>
                  <a:lnTo>
                    <a:pt x="124707" y="247650"/>
                  </a:lnTo>
                  <a:lnTo>
                    <a:pt x="124707" y="265430"/>
                  </a:lnTo>
                  <a:lnTo>
                    <a:pt x="122131" y="279400"/>
                  </a:lnTo>
                  <a:lnTo>
                    <a:pt x="120809" y="287020"/>
                  </a:lnTo>
                  <a:lnTo>
                    <a:pt x="120321" y="292100"/>
                  </a:lnTo>
                  <a:lnTo>
                    <a:pt x="120252" y="298450"/>
                  </a:lnTo>
                  <a:lnTo>
                    <a:pt x="124707" y="298450"/>
                  </a:lnTo>
                  <a:lnTo>
                    <a:pt x="124707" y="302260"/>
                  </a:lnTo>
                  <a:lnTo>
                    <a:pt x="132640" y="314960"/>
                  </a:lnTo>
                  <a:lnTo>
                    <a:pt x="141408" y="332740"/>
                  </a:lnTo>
                  <a:lnTo>
                    <a:pt x="148506" y="359410"/>
                  </a:lnTo>
                  <a:lnTo>
                    <a:pt x="151429" y="394970"/>
                  </a:lnTo>
                  <a:lnTo>
                    <a:pt x="144748" y="436880"/>
                  </a:lnTo>
                  <a:lnTo>
                    <a:pt x="128046" y="466090"/>
                  </a:lnTo>
                  <a:lnTo>
                    <a:pt x="106334" y="485140"/>
                  </a:lnTo>
                  <a:lnTo>
                    <a:pt x="68198" y="502920"/>
                  </a:lnTo>
                  <a:lnTo>
                    <a:pt x="53445" y="513080"/>
                  </a:lnTo>
                  <a:lnTo>
                    <a:pt x="42032" y="528320"/>
                  </a:lnTo>
                  <a:lnTo>
                    <a:pt x="35629" y="551180"/>
                  </a:lnTo>
                  <a:lnTo>
                    <a:pt x="115799" y="551180"/>
                  </a:lnTo>
                  <a:lnTo>
                    <a:pt x="109884" y="558800"/>
                  </a:lnTo>
                  <a:lnTo>
                    <a:pt x="105221" y="567690"/>
                  </a:lnTo>
                  <a:lnTo>
                    <a:pt x="101394" y="577850"/>
                  </a:lnTo>
                  <a:lnTo>
                    <a:pt x="97984" y="588010"/>
                  </a:lnTo>
                  <a:close/>
                </a:path>
                <a:path w="784225" h="661670">
                  <a:moveTo>
                    <a:pt x="565636" y="114300"/>
                  </a:moveTo>
                  <a:lnTo>
                    <a:pt x="561186" y="114300"/>
                  </a:lnTo>
                  <a:lnTo>
                    <a:pt x="560421" y="106680"/>
                  </a:lnTo>
                  <a:lnTo>
                    <a:pt x="558405" y="97790"/>
                  </a:lnTo>
                  <a:lnTo>
                    <a:pt x="555554" y="90170"/>
                  </a:lnTo>
                  <a:lnTo>
                    <a:pt x="552286" y="82550"/>
                  </a:lnTo>
                  <a:lnTo>
                    <a:pt x="561603" y="76200"/>
                  </a:lnTo>
                  <a:lnTo>
                    <a:pt x="570089" y="73660"/>
                  </a:lnTo>
                  <a:lnTo>
                    <a:pt x="578579" y="73660"/>
                  </a:lnTo>
                  <a:lnTo>
                    <a:pt x="587911" y="72390"/>
                  </a:lnTo>
                  <a:lnTo>
                    <a:pt x="607047" y="74930"/>
                  </a:lnTo>
                  <a:lnTo>
                    <a:pt x="624092" y="77470"/>
                  </a:lnTo>
                  <a:lnTo>
                    <a:pt x="638634" y="82550"/>
                  </a:lnTo>
                  <a:lnTo>
                    <a:pt x="650261" y="86360"/>
                  </a:lnTo>
                  <a:lnTo>
                    <a:pt x="668076" y="97790"/>
                  </a:lnTo>
                  <a:lnTo>
                    <a:pt x="679917" y="109220"/>
                  </a:lnTo>
                  <a:lnTo>
                    <a:pt x="570086" y="109220"/>
                  </a:lnTo>
                  <a:lnTo>
                    <a:pt x="565636" y="114300"/>
                  </a:lnTo>
                  <a:close/>
                </a:path>
                <a:path w="784225" h="661670">
                  <a:moveTo>
                    <a:pt x="218237" y="114300"/>
                  </a:moveTo>
                  <a:lnTo>
                    <a:pt x="213784" y="109220"/>
                  </a:lnTo>
                  <a:lnTo>
                    <a:pt x="218237" y="109220"/>
                  </a:lnTo>
                  <a:lnTo>
                    <a:pt x="218237" y="114300"/>
                  </a:lnTo>
                  <a:close/>
                </a:path>
                <a:path w="784225" h="661670">
                  <a:moveTo>
                    <a:pt x="766060" y="588010"/>
                  </a:moveTo>
                  <a:lnTo>
                    <a:pt x="685886" y="588010"/>
                  </a:lnTo>
                  <a:lnTo>
                    <a:pt x="682479" y="577850"/>
                  </a:lnTo>
                  <a:lnTo>
                    <a:pt x="678654" y="567690"/>
                  </a:lnTo>
                  <a:lnTo>
                    <a:pt x="673996" y="558800"/>
                  </a:lnTo>
                  <a:lnTo>
                    <a:pt x="668086" y="551180"/>
                  </a:lnTo>
                  <a:lnTo>
                    <a:pt x="748236" y="551180"/>
                  </a:lnTo>
                  <a:lnTo>
                    <a:pt x="741835" y="528320"/>
                  </a:lnTo>
                  <a:lnTo>
                    <a:pt x="730423" y="513080"/>
                  </a:lnTo>
                  <a:lnTo>
                    <a:pt x="715674" y="502920"/>
                  </a:lnTo>
                  <a:lnTo>
                    <a:pt x="677545" y="485140"/>
                  </a:lnTo>
                  <a:lnTo>
                    <a:pt x="655826" y="466090"/>
                  </a:lnTo>
                  <a:lnTo>
                    <a:pt x="639119" y="436880"/>
                  </a:lnTo>
                  <a:lnTo>
                    <a:pt x="632436" y="394970"/>
                  </a:lnTo>
                  <a:lnTo>
                    <a:pt x="635360" y="359410"/>
                  </a:lnTo>
                  <a:lnTo>
                    <a:pt x="642461" y="332740"/>
                  </a:lnTo>
                  <a:lnTo>
                    <a:pt x="651230" y="314960"/>
                  </a:lnTo>
                  <a:lnTo>
                    <a:pt x="659161" y="302260"/>
                  </a:lnTo>
                  <a:lnTo>
                    <a:pt x="659161" y="298450"/>
                  </a:lnTo>
                  <a:lnTo>
                    <a:pt x="663611" y="298450"/>
                  </a:lnTo>
                  <a:lnTo>
                    <a:pt x="663541" y="295910"/>
                  </a:lnTo>
                  <a:lnTo>
                    <a:pt x="663054" y="290830"/>
                  </a:lnTo>
                  <a:lnTo>
                    <a:pt x="661733" y="280670"/>
                  </a:lnTo>
                  <a:lnTo>
                    <a:pt x="659161" y="265430"/>
                  </a:lnTo>
                  <a:lnTo>
                    <a:pt x="659161" y="247650"/>
                  </a:lnTo>
                  <a:lnTo>
                    <a:pt x="663611" y="242570"/>
                  </a:lnTo>
                  <a:lnTo>
                    <a:pt x="668145" y="227330"/>
                  </a:lnTo>
                  <a:lnTo>
                    <a:pt x="673089" y="210820"/>
                  </a:lnTo>
                  <a:lnTo>
                    <a:pt x="663134" y="149860"/>
                  </a:lnTo>
                  <a:lnTo>
                    <a:pt x="632436" y="123190"/>
                  </a:lnTo>
                  <a:lnTo>
                    <a:pt x="632436" y="119380"/>
                  </a:lnTo>
                  <a:lnTo>
                    <a:pt x="627986" y="119380"/>
                  </a:lnTo>
                  <a:lnTo>
                    <a:pt x="622350" y="115570"/>
                  </a:lnTo>
                  <a:lnTo>
                    <a:pt x="612955" y="113030"/>
                  </a:lnTo>
                  <a:lnTo>
                    <a:pt x="601056" y="110490"/>
                  </a:lnTo>
                  <a:lnTo>
                    <a:pt x="587911" y="109220"/>
                  </a:lnTo>
                  <a:lnTo>
                    <a:pt x="679917" y="109220"/>
                  </a:lnTo>
                  <a:lnTo>
                    <a:pt x="682548" y="111760"/>
                  </a:lnTo>
                  <a:lnTo>
                    <a:pt x="695352" y="130810"/>
                  </a:lnTo>
                  <a:lnTo>
                    <a:pt x="708161" y="160020"/>
                  </a:lnTo>
                  <a:lnTo>
                    <a:pt x="712958" y="187960"/>
                  </a:lnTo>
                  <a:lnTo>
                    <a:pt x="709826" y="215900"/>
                  </a:lnTo>
                  <a:lnTo>
                    <a:pt x="702518" y="238760"/>
                  </a:lnTo>
                  <a:lnTo>
                    <a:pt x="694786" y="256540"/>
                  </a:lnTo>
                  <a:lnTo>
                    <a:pt x="699736" y="283210"/>
                  </a:lnTo>
                  <a:lnTo>
                    <a:pt x="700923" y="299720"/>
                  </a:lnTo>
                  <a:lnTo>
                    <a:pt x="697929" y="309880"/>
                  </a:lnTo>
                  <a:lnTo>
                    <a:pt x="683104" y="331470"/>
                  </a:lnTo>
                  <a:lnTo>
                    <a:pt x="675873" y="345440"/>
                  </a:lnTo>
                  <a:lnTo>
                    <a:pt x="670311" y="365760"/>
                  </a:lnTo>
                  <a:lnTo>
                    <a:pt x="668086" y="394970"/>
                  </a:lnTo>
                  <a:lnTo>
                    <a:pt x="668712" y="426720"/>
                  </a:lnTo>
                  <a:lnTo>
                    <a:pt x="673095" y="444500"/>
                  </a:lnTo>
                  <a:lnTo>
                    <a:pt x="684992" y="453390"/>
                  </a:lnTo>
                  <a:lnTo>
                    <a:pt x="708161" y="458470"/>
                  </a:lnTo>
                  <a:lnTo>
                    <a:pt x="733145" y="471170"/>
                  </a:lnTo>
                  <a:lnTo>
                    <a:pt x="757714" y="491490"/>
                  </a:lnTo>
                  <a:lnTo>
                    <a:pt x="776437" y="523240"/>
                  </a:lnTo>
                  <a:lnTo>
                    <a:pt x="783885" y="568960"/>
                  </a:lnTo>
                  <a:lnTo>
                    <a:pt x="783607" y="572770"/>
                  </a:lnTo>
                  <a:lnTo>
                    <a:pt x="781657" y="579120"/>
                  </a:lnTo>
                  <a:lnTo>
                    <a:pt x="776366" y="585470"/>
                  </a:lnTo>
                  <a:lnTo>
                    <a:pt x="766060" y="588010"/>
                  </a:lnTo>
                  <a:close/>
                </a:path>
                <a:path w="784225" h="661670">
                  <a:moveTo>
                    <a:pt x="306298" y="296802"/>
                  </a:moveTo>
                  <a:lnTo>
                    <a:pt x="302859" y="293370"/>
                  </a:lnTo>
                  <a:lnTo>
                    <a:pt x="304182" y="293370"/>
                  </a:lnTo>
                  <a:lnTo>
                    <a:pt x="306298" y="296802"/>
                  </a:lnTo>
                  <a:close/>
                </a:path>
                <a:path w="784225" h="661670">
                  <a:moveTo>
                    <a:pt x="307949" y="298450"/>
                  </a:moveTo>
                  <a:lnTo>
                    <a:pt x="307314" y="298450"/>
                  </a:lnTo>
                  <a:lnTo>
                    <a:pt x="306298" y="296802"/>
                  </a:lnTo>
                  <a:lnTo>
                    <a:pt x="307949" y="298450"/>
                  </a:lnTo>
                  <a:close/>
                </a:path>
              </a:pathLst>
            </a:custGeom>
            <a:solidFill>
              <a:srgbClr val="1166B3"/>
            </a:solidFill>
          </p:spPr>
          <p:txBody>
            <a:bodyPr wrap="square" lIns="0" tIns="0" rIns="0" bIns="0" rtlCol="0"/>
            <a:lstStyle/>
            <a:p>
              <a:endParaRPr/>
            </a:p>
          </p:txBody>
        </p:sp>
      </p:grpSp>
      <p:sp>
        <p:nvSpPr>
          <p:cNvPr id="6" name="object 6"/>
          <p:cNvSpPr txBox="1"/>
          <p:nvPr/>
        </p:nvSpPr>
        <p:spPr>
          <a:xfrm>
            <a:off x="16906876" y="9410700"/>
            <a:ext cx="1371599" cy="320601"/>
          </a:xfrm>
          <a:prstGeom prst="rect">
            <a:avLst/>
          </a:prstGeom>
        </p:spPr>
        <p:txBody>
          <a:bodyPr vert="horz" wrap="square" lIns="0" tIns="12700" rIns="0" bIns="0" rtlCol="0">
            <a:spAutoFit/>
          </a:bodyPr>
          <a:lstStyle/>
          <a:p>
            <a:pPr marL="12700" marR="5080">
              <a:lnSpc>
                <a:spcPct val="100000"/>
              </a:lnSpc>
              <a:spcBef>
                <a:spcPts val="100"/>
              </a:spcBef>
            </a:pPr>
            <a:r>
              <a:rPr sz="2000" b="1" spc="-10" dirty="0">
                <a:solidFill>
                  <a:srgbClr val="BFBFC8"/>
                </a:solidFill>
                <a:latin typeface="Roboto"/>
                <a:cs typeface="Roboto"/>
              </a:rPr>
              <a:t>page  </a:t>
            </a:r>
            <a:r>
              <a:rPr lang="it-IT" sz="2000" b="1" dirty="0">
                <a:solidFill>
                  <a:srgbClr val="BFBFC8"/>
                </a:solidFill>
                <a:latin typeface="Roboto"/>
                <a:cs typeface="Roboto"/>
              </a:rPr>
              <a:t>8</a:t>
            </a:r>
            <a:endParaRPr sz="2000" dirty="0">
              <a:latin typeface="Roboto"/>
              <a:cs typeface="Roboto"/>
            </a:endParaRPr>
          </a:p>
        </p:txBody>
      </p:sp>
      <p:sp>
        <p:nvSpPr>
          <p:cNvPr id="7" name="object 7"/>
          <p:cNvSpPr txBox="1">
            <a:spLocks noGrp="1"/>
          </p:cNvSpPr>
          <p:nvPr>
            <p:ph type="title"/>
          </p:nvPr>
        </p:nvSpPr>
        <p:spPr>
          <a:xfrm>
            <a:off x="949323" y="534631"/>
            <a:ext cx="3911600" cy="1575431"/>
          </a:xfrm>
          <a:prstGeom prst="rect">
            <a:avLst/>
          </a:prstGeom>
        </p:spPr>
        <p:txBody>
          <a:bodyPr vert="horz" wrap="square" lIns="0" tIns="74295" rIns="0" bIns="0" rtlCol="0">
            <a:spAutoFit/>
          </a:bodyPr>
          <a:lstStyle/>
          <a:p>
            <a:pPr marL="12700" marR="5080">
              <a:lnSpc>
                <a:spcPts val="3890"/>
              </a:lnSpc>
              <a:spcBef>
                <a:spcPts val="585"/>
              </a:spcBef>
            </a:pPr>
            <a:r>
              <a:rPr lang="en-US" spc="-5" dirty="0"/>
              <a:t>The </a:t>
            </a:r>
            <a:r>
              <a:rPr lang="en-US" spc="-10" dirty="0"/>
              <a:t>Center for Religious Studies</a:t>
            </a:r>
            <a:br>
              <a:rPr lang="en-US" spc="-10" dirty="0"/>
            </a:br>
            <a:r>
              <a:rPr lang="en-US" spc="-30" dirty="0">
                <a:solidFill>
                  <a:srgbClr val="0A081A"/>
                </a:solidFill>
              </a:rPr>
              <a:t>Key </a:t>
            </a:r>
            <a:r>
              <a:rPr lang="en-US" spc="-15" dirty="0">
                <a:solidFill>
                  <a:srgbClr val="0A081A"/>
                </a:solidFill>
              </a:rPr>
              <a:t>Figures</a:t>
            </a:r>
            <a:r>
              <a:rPr lang="en-US" spc="-45" dirty="0">
                <a:solidFill>
                  <a:srgbClr val="0A081A"/>
                </a:solidFill>
              </a:rPr>
              <a:t> </a:t>
            </a:r>
            <a:r>
              <a:rPr lang="en-US" spc="-5" dirty="0">
                <a:solidFill>
                  <a:srgbClr val="0A081A"/>
                </a:solidFill>
              </a:rPr>
              <a:t>(2022)</a:t>
            </a:r>
          </a:p>
        </p:txBody>
      </p:sp>
      <p:sp>
        <p:nvSpPr>
          <p:cNvPr id="8" name="object 8"/>
          <p:cNvSpPr txBox="1"/>
          <p:nvPr/>
        </p:nvSpPr>
        <p:spPr>
          <a:xfrm>
            <a:off x="11437588" y="2753162"/>
            <a:ext cx="3984625" cy="3543278"/>
          </a:xfrm>
          <a:prstGeom prst="rect">
            <a:avLst/>
          </a:prstGeom>
        </p:spPr>
        <p:txBody>
          <a:bodyPr vert="horz" wrap="square" lIns="0" tIns="176530" rIns="0" bIns="0" rtlCol="0">
            <a:spAutoFit/>
          </a:bodyPr>
          <a:lstStyle/>
          <a:p>
            <a:pPr marL="12700">
              <a:lnSpc>
                <a:spcPct val="100000"/>
              </a:lnSpc>
              <a:spcBef>
                <a:spcPts val="1390"/>
              </a:spcBef>
            </a:pPr>
            <a:r>
              <a:rPr sz="3600" b="1" spc="-10" dirty="0">
                <a:solidFill>
                  <a:srgbClr val="0A081A"/>
                </a:solidFill>
                <a:latin typeface="Roboto" panose="02000000000000000000" pitchFamily="2" charset="0"/>
                <a:ea typeface="Roboto" panose="02000000000000000000" pitchFamily="2" charset="0"/>
                <a:cs typeface="Roboto Condensed"/>
              </a:rPr>
              <a:t>Budget</a:t>
            </a:r>
            <a:endParaRPr sz="3600" dirty="0">
              <a:latin typeface="Roboto" panose="02000000000000000000" pitchFamily="2" charset="0"/>
              <a:ea typeface="Roboto" panose="02000000000000000000" pitchFamily="2" charset="0"/>
              <a:cs typeface="Roboto Condensed"/>
            </a:endParaRPr>
          </a:p>
          <a:p>
            <a:pPr marL="469900" indent="-457200">
              <a:lnSpc>
                <a:spcPct val="100000"/>
              </a:lnSpc>
              <a:spcBef>
                <a:spcPts val="790"/>
              </a:spcBef>
              <a:buSzPct val="81818"/>
              <a:buFont typeface="AoyagiKouzanFontT"/>
              <a:buChar char="❖"/>
              <a:tabLst>
                <a:tab pos="469265" algn="l"/>
                <a:tab pos="469900" algn="l"/>
              </a:tabLst>
            </a:pPr>
            <a:r>
              <a:rPr lang="it-IT" sz="2200" b="1" spc="-5" dirty="0">
                <a:solidFill>
                  <a:srgbClr val="858591"/>
                </a:solidFill>
                <a:latin typeface="Roboto" panose="02000000000000000000" pitchFamily="2" charset="0"/>
                <a:ea typeface="Roboto" panose="02000000000000000000" pitchFamily="2" charset="0"/>
                <a:cs typeface="Roboto"/>
              </a:rPr>
              <a:t>461 K</a:t>
            </a:r>
            <a:r>
              <a:rPr sz="2200" b="1" spc="-10" dirty="0">
                <a:solidFill>
                  <a:srgbClr val="858591"/>
                </a:solidFill>
                <a:latin typeface="Roboto" panose="02000000000000000000" pitchFamily="2" charset="0"/>
                <a:ea typeface="Roboto" panose="02000000000000000000" pitchFamily="2" charset="0"/>
                <a:cs typeface="Roboto"/>
              </a:rPr>
              <a:t> </a:t>
            </a:r>
            <a:r>
              <a:rPr sz="2200" b="1" spc="-20" dirty="0">
                <a:solidFill>
                  <a:srgbClr val="858591"/>
                </a:solidFill>
                <a:latin typeface="Roboto" panose="02000000000000000000" pitchFamily="2" charset="0"/>
                <a:ea typeface="Roboto" panose="02000000000000000000" pitchFamily="2" charset="0"/>
                <a:cs typeface="Roboto"/>
              </a:rPr>
              <a:t>Euro</a:t>
            </a:r>
            <a:r>
              <a:rPr lang="it-IT" sz="2200" b="1" spc="-20" dirty="0">
                <a:solidFill>
                  <a:srgbClr val="858591"/>
                </a:solidFill>
                <a:latin typeface="Roboto" panose="02000000000000000000" pitchFamily="2" charset="0"/>
                <a:ea typeface="Roboto" panose="02000000000000000000" pitchFamily="2" charset="0"/>
                <a:cs typeface="Roboto"/>
              </a:rPr>
              <a:t> (</a:t>
            </a:r>
            <a:r>
              <a:rPr lang="it-IT" sz="2200" b="1" spc="-20" dirty="0" err="1">
                <a:solidFill>
                  <a:srgbClr val="858591"/>
                </a:solidFill>
                <a:latin typeface="Roboto" panose="02000000000000000000" pitchFamily="2" charset="0"/>
                <a:ea typeface="Roboto" panose="02000000000000000000" pitchFamily="2" charset="0"/>
                <a:cs typeface="Roboto"/>
              </a:rPr>
              <a:t>Personnel</a:t>
            </a:r>
            <a:r>
              <a:rPr lang="it-IT" sz="2200" b="1" spc="-20" dirty="0">
                <a:solidFill>
                  <a:srgbClr val="858591"/>
                </a:solidFill>
                <a:latin typeface="Roboto" panose="02000000000000000000" pitchFamily="2" charset="0"/>
                <a:ea typeface="Roboto" panose="02000000000000000000" pitchFamily="2" charset="0"/>
                <a:cs typeface="Roboto"/>
              </a:rPr>
              <a:t> + Costs – Revenues)</a:t>
            </a:r>
            <a:endParaRPr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r>
              <a:rPr lang="it-IT" sz="2200" spc="-5" dirty="0">
                <a:solidFill>
                  <a:srgbClr val="858591"/>
                </a:solidFill>
                <a:latin typeface="Roboto" panose="02000000000000000000" pitchFamily="2" charset="0"/>
                <a:ea typeface="Roboto" panose="02000000000000000000" pitchFamily="2" charset="0"/>
                <a:cs typeface="Roboto"/>
              </a:rPr>
              <a:t>420 K</a:t>
            </a:r>
            <a:r>
              <a:rPr sz="2200" dirty="0">
                <a:solidFill>
                  <a:srgbClr val="858591"/>
                </a:solidFill>
                <a:latin typeface="Roboto" panose="02000000000000000000" pitchFamily="2" charset="0"/>
                <a:ea typeface="Roboto" panose="02000000000000000000" pitchFamily="2" charset="0"/>
                <a:cs typeface="Roboto"/>
              </a:rPr>
              <a:t> </a:t>
            </a:r>
            <a:r>
              <a:rPr sz="2200" spc="-15" dirty="0">
                <a:solidFill>
                  <a:srgbClr val="858591"/>
                </a:solidFill>
                <a:latin typeface="Roboto" panose="02000000000000000000" pitchFamily="2" charset="0"/>
                <a:ea typeface="Roboto" panose="02000000000000000000" pitchFamily="2" charset="0"/>
                <a:cs typeface="Roboto"/>
              </a:rPr>
              <a:t>Euro</a:t>
            </a:r>
            <a:r>
              <a:rPr sz="2200" spc="-30" dirty="0">
                <a:solidFill>
                  <a:srgbClr val="858591"/>
                </a:solidFill>
                <a:latin typeface="Roboto" panose="02000000000000000000" pitchFamily="2" charset="0"/>
                <a:ea typeface="Roboto" panose="02000000000000000000" pitchFamily="2" charset="0"/>
                <a:cs typeface="Roboto"/>
              </a:rPr>
              <a:t> </a:t>
            </a:r>
            <a:r>
              <a:rPr sz="2200" spc="-10" dirty="0">
                <a:solidFill>
                  <a:srgbClr val="858591"/>
                </a:solidFill>
                <a:latin typeface="Roboto" panose="02000000000000000000" pitchFamily="2" charset="0"/>
                <a:ea typeface="Roboto" panose="02000000000000000000" pitchFamily="2" charset="0"/>
                <a:cs typeface="Roboto"/>
              </a:rPr>
              <a:t>personnel</a:t>
            </a:r>
            <a:endParaRPr sz="2200" dirty="0">
              <a:latin typeface="Roboto" panose="02000000000000000000" pitchFamily="2" charset="0"/>
              <a:ea typeface="Roboto" panose="02000000000000000000" pitchFamily="2" charset="0"/>
              <a:cs typeface="Roboto"/>
            </a:endParaRPr>
          </a:p>
          <a:p>
            <a:pPr marL="927100" lvl="1" indent="-508000">
              <a:buFont typeface="AoyagiKouzanFontT"/>
              <a:buChar char="➢"/>
              <a:tabLst>
                <a:tab pos="926465" algn="l"/>
                <a:tab pos="927100" algn="l"/>
              </a:tabLst>
            </a:pPr>
            <a:r>
              <a:rPr lang="it-IT" sz="2200" spc="-5" dirty="0">
                <a:solidFill>
                  <a:srgbClr val="858591"/>
                </a:solidFill>
                <a:latin typeface="Roboto" panose="02000000000000000000" pitchFamily="2" charset="0"/>
                <a:ea typeface="Roboto" panose="02000000000000000000" pitchFamily="2" charset="0"/>
                <a:cs typeface="Roboto"/>
              </a:rPr>
              <a:t>138</a:t>
            </a:r>
            <a:r>
              <a:rPr sz="2200" spc="-5" dirty="0">
                <a:solidFill>
                  <a:srgbClr val="858591"/>
                </a:solidFill>
                <a:latin typeface="Roboto" panose="02000000000000000000" pitchFamily="2" charset="0"/>
                <a:ea typeface="Roboto" panose="02000000000000000000" pitchFamily="2" charset="0"/>
                <a:cs typeface="Roboto"/>
              </a:rPr>
              <a:t> </a:t>
            </a:r>
            <a:r>
              <a:rPr lang="it-IT" sz="2200" dirty="0">
                <a:solidFill>
                  <a:srgbClr val="858591"/>
                </a:solidFill>
                <a:latin typeface="Roboto" panose="02000000000000000000" pitchFamily="2" charset="0"/>
                <a:ea typeface="Roboto" panose="02000000000000000000" pitchFamily="2" charset="0"/>
                <a:cs typeface="Roboto"/>
              </a:rPr>
              <a:t>K</a:t>
            </a:r>
            <a:r>
              <a:rPr sz="2200" dirty="0">
                <a:solidFill>
                  <a:srgbClr val="858591"/>
                </a:solidFill>
                <a:latin typeface="Roboto" panose="02000000000000000000" pitchFamily="2" charset="0"/>
                <a:ea typeface="Roboto" panose="02000000000000000000" pitchFamily="2" charset="0"/>
                <a:cs typeface="Roboto"/>
              </a:rPr>
              <a:t> </a:t>
            </a:r>
            <a:r>
              <a:rPr sz="2200" spc="-15" dirty="0">
                <a:solidFill>
                  <a:srgbClr val="858591"/>
                </a:solidFill>
                <a:latin typeface="Roboto" panose="02000000000000000000" pitchFamily="2" charset="0"/>
                <a:ea typeface="Roboto" panose="02000000000000000000" pitchFamily="2" charset="0"/>
                <a:cs typeface="Roboto"/>
              </a:rPr>
              <a:t>Euro </a:t>
            </a:r>
            <a:r>
              <a:rPr sz="2200" spc="-5" dirty="0">
                <a:solidFill>
                  <a:srgbClr val="858591"/>
                </a:solidFill>
                <a:latin typeface="Roboto" panose="02000000000000000000" pitchFamily="2" charset="0"/>
                <a:ea typeface="Roboto" panose="02000000000000000000" pitchFamily="2" charset="0"/>
                <a:cs typeface="Roboto"/>
              </a:rPr>
              <a:t>other</a:t>
            </a:r>
            <a:r>
              <a:rPr sz="2200" spc="-35" dirty="0">
                <a:solidFill>
                  <a:srgbClr val="858591"/>
                </a:solidFill>
                <a:latin typeface="Roboto" panose="02000000000000000000" pitchFamily="2" charset="0"/>
                <a:ea typeface="Roboto" panose="02000000000000000000" pitchFamily="2" charset="0"/>
                <a:cs typeface="Roboto"/>
              </a:rPr>
              <a:t> </a:t>
            </a:r>
            <a:r>
              <a:rPr sz="2200" spc="-10" dirty="0">
                <a:solidFill>
                  <a:srgbClr val="858591"/>
                </a:solidFill>
                <a:latin typeface="Roboto" panose="02000000000000000000" pitchFamily="2" charset="0"/>
                <a:ea typeface="Roboto" panose="02000000000000000000" pitchFamily="2" charset="0"/>
                <a:cs typeface="Roboto"/>
              </a:rPr>
              <a:t>costs</a:t>
            </a:r>
            <a:r>
              <a:rPr lang="it-IT" sz="2200" spc="-10" dirty="0">
                <a:solidFill>
                  <a:srgbClr val="858591"/>
                </a:solidFill>
                <a:latin typeface="Roboto" panose="02000000000000000000" pitchFamily="2" charset="0"/>
                <a:ea typeface="Roboto" panose="02000000000000000000" pitchFamily="2" charset="0"/>
                <a:cs typeface="Roboto"/>
              </a:rPr>
              <a:t> (</a:t>
            </a:r>
            <a:r>
              <a:rPr lang="it-IT" sz="2200" spc="-10" dirty="0" err="1">
                <a:solidFill>
                  <a:srgbClr val="858591"/>
                </a:solidFill>
                <a:latin typeface="Roboto" panose="02000000000000000000" pitchFamily="2" charset="0"/>
                <a:ea typeface="Roboto" panose="02000000000000000000" pitchFamily="2" charset="0"/>
                <a:cs typeface="Roboto"/>
              </a:rPr>
              <a:t>including</a:t>
            </a:r>
            <a:r>
              <a:rPr lang="it-IT" sz="2200" spc="-10" dirty="0">
                <a:solidFill>
                  <a:srgbClr val="858591"/>
                </a:solidFill>
                <a:latin typeface="Roboto" panose="02000000000000000000" pitchFamily="2" charset="0"/>
                <a:ea typeface="Roboto" panose="02000000000000000000" pitchFamily="2" charset="0"/>
                <a:cs typeface="Roboto"/>
              </a:rPr>
              <a:t> </a:t>
            </a:r>
            <a:r>
              <a:rPr lang="it-IT" sz="2200" spc="-5" dirty="0">
                <a:solidFill>
                  <a:srgbClr val="858591"/>
                </a:solidFill>
                <a:latin typeface="Roboto" panose="02000000000000000000" pitchFamily="2" charset="0"/>
                <a:ea typeface="Roboto" panose="02000000000000000000" pitchFamily="2" charset="0"/>
                <a:cs typeface="Roboto"/>
              </a:rPr>
              <a:t>30 </a:t>
            </a:r>
            <a:r>
              <a:rPr lang="it-IT" sz="2200" dirty="0">
                <a:solidFill>
                  <a:srgbClr val="858591"/>
                </a:solidFill>
                <a:latin typeface="Roboto" panose="02000000000000000000" pitchFamily="2" charset="0"/>
                <a:ea typeface="Roboto" panose="02000000000000000000" pitchFamily="2" charset="0"/>
                <a:cs typeface="Roboto"/>
              </a:rPr>
              <a:t>K </a:t>
            </a:r>
            <a:r>
              <a:rPr lang="it-IT" sz="2200" spc="-15" dirty="0">
                <a:solidFill>
                  <a:srgbClr val="858591"/>
                </a:solidFill>
                <a:latin typeface="Roboto" panose="02000000000000000000" pitchFamily="2" charset="0"/>
                <a:ea typeface="Roboto" panose="02000000000000000000" pitchFamily="2" charset="0"/>
                <a:cs typeface="Roboto"/>
              </a:rPr>
              <a:t>Euro </a:t>
            </a:r>
            <a:r>
              <a:rPr lang="it-IT" sz="2200" spc="-5" dirty="0">
                <a:solidFill>
                  <a:srgbClr val="858591"/>
                </a:solidFill>
                <a:latin typeface="Roboto" panose="02000000000000000000" pitchFamily="2" charset="0"/>
                <a:ea typeface="Roboto" panose="02000000000000000000" pitchFamily="2" charset="0"/>
                <a:cs typeface="Roboto"/>
              </a:rPr>
              <a:t>library)</a:t>
            </a:r>
          </a:p>
          <a:p>
            <a:pPr marL="927100" lvl="1" indent="-508000">
              <a:buFont typeface="AoyagiKouzanFontT"/>
              <a:buChar char="➢"/>
              <a:tabLst>
                <a:tab pos="926465" algn="l"/>
                <a:tab pos="927100" algn="l"/>
              </a:tabLst>
            </a:pPr>
            <a:r>
              <a:rPr lang="it-IT" sz="2200" spc="-5" dirty="0">
                <a:solidFill>
                  <a:srgbClr val="858591"/>
                </a:solidFill>
                <a:latin typeface="Roboto" panose="02000000000000000000" pitchFamily="2" charset="0"/>
                <a:ea typeface="Roboto" panose="02000000000000000000" pitchFamily="2" charset="0"/>
                <a:cs typeface="Roboto"/>
              </a:rPr>
              <a:t>97 K Euro revenues</a:t>
            </a:r>
            <a:endParaRPr lang="it-IT"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endParaRPr sz="2200" dirty="0">
              <a:latin typeface="Roboto" panose="02000000000000000000" pitchFamily="2" charset="0"/>
              <a:ea typeface="Roboto" panose="02000000000000000000" pitchFamily="2" charset="0"/>
              <a:cs typeface="Roboto"/>
            </a:endParaRPr>
          </a:p>
        </p:txBody>
      </p:sp>
      <p:grpSp>
        <p:nvGrpSpPr>
          <p:cNvPr id="9" name="object 9"/>
          <p:cNvGrpSpPr/>
          <p:nvPr/>
        </p:nvGrpSpPr>
        <p:grpSpPr>
          <a:xfrm>
            <a:off x="9626580" y="2892394"/>
            <a:ext cx="1625600" cy="1625600"/>
            <a:chOff x="9626580" y="2892394"/>
            <a:chExt cx="1625600" cy="1625600"/>
          </a:xfrm>
        </p:grpSpPr>
        <p:sp>
          <p:nvSpPr>
            <p:cNvPr id="10" name="object 10"/>
            <p:cNvSpPr/>
            <p:nvPr/>
          </p:nvSpPr>
          <p:spPr>
            <a:xfrm>
              <a:off x="9639280" y="2905094"/>
              <a:ext cx="1600200" cy="1600200"/>
            </a:xfrm>
            <a:custGeom>
              <a:avLst/>
              <a:gdLst/>
              <a:ahLst/>
              <a:cxnLst/>
              <a:rect l="l" t="t" r="r" b="b"/>
              <a:pathLst>
                <a:path w="1600200" h="1600200">
                  <a:moveTo>
                    <a:pt x="0" y="800098"/>
                  </a:moveTo>
                  <a:lnTo>
                    <a:pt x="1460" y="751356"/>
                  </a:lnTo>
                  <a:lnTo>
                    <a:pt x="5785" y="703387"/>
                  </a:lnTo>
                  <a:lnTo>
                    <a:pt x="12890" y="656275"/>
                  </a:lnTo>
                  <a:lnTo>
                    <a:pt x="22693" y="610102"/>
                  </a:lnTo>
                  <a:lnTo>
                    <a:pt x="35110" y="564953"/>
                  </a:lnTo>
                  <a:lnTo>
                    <a:pt x="50057" y="520911"/>
                  </a:lnTo>
                  <a:lnTo>
                    <a:pt x="67449" y="478060"/>
                  </a:lnTo>
                  <a:lnTo>
                    <a:pt x="87204" y="436483"/>
                  </a:lnTo>
                  <a:lnTo>
                    <a:pt x="109238" y="396265"/>
                  </a:lnTo>
                  <a:lnTo>
                    <a:pt x="133467" y="357489"/>
                  </a:lnTo>
                  <a:lnTo>
                    <a:pt x="159807" y="320239"/>
                  </a:lnTo>
                  <a:lnTo>
                    <a:pt x="188175" y="284598"/>
                  </a:lnTo>
                  <a:lnTo>
                    <a:pt x="218487" y="250650"/>
                  </a:lnTo>
                  <a:lnTo>
                    <a:pt x="250659" y="218478"/>
                  </a:lnTo>
                  <a:lnTo>
                    <a:pt x="284608" y="188167"/>
                  </a:lnTo>
                  <a:lnTo>
                    <a:pt x="320250" y="159800"/>
                  </a:lnTo>
                  <a:lnTo>
                    <a:pt x="357500" y="133461"/>
                  </a:lnTo>
                  <a:lnTo>
                    <a:pt x="396276" y="109233"/>
                  </a:lnTo>
                  <a:lnTo>
                    <a:pt x="436494" y="87200"/>
                  </a:lnTo>
                  <a:lnTo>
                    <a:pt x="478070" y="67446"/>
                  </a:lnTo>
                  <a:lnTo>
                    <a:pt x="520921" y="50054"/>
                  </a:lnTo>
                  <a:lnTo>
                    <a:pt x="564962" y="35108"/>
                  </a:lnTo>
                  <a:lnTo>
                    <a:pt x="610110" y="22692"/>
                  </a:lnTo>
                  <a:lnTo>
                    <a:pt x="656281" y="12890"/>
                  </a:lnTo>
                  <a:lnTo>
                    <a:pt x="703392" y="5784"/>
                  </a:lnTo>
                  <a:lnTo>
                    <a:pt x="751359" y="1460"/>
                  </a:lnTo>
                  <a:lnTo>
                    <a:pt x="800098" y="0"/>
                  </a:lnTo>
                  <a:lnTo>
                    <a:pt x="848892" y="1487"/>
                  </a:lnTo>
                  <a:lnTo>
                    <a:pt x="897255" y="5916"/>
                  </a:lnTo>
                  <a:lnTo>
                    <a:pt x="945065" y="13236"/>
                  </a:lnTo>
                  <a:lnTo>
                    <a:pt x="992200" y="23397"/>
                  </a:lnTo>
                  <a:lnTo>
                    <a:pt x="1038537" y="36347"/>
                  </a:lnTo>
                  <a:lnTo>
                    <a:pt x="1083953" y="52037"/>
                  </a:lnTo>
                  <a:lnTo>
                    <a:pt x="1128328" y="70415"/>
                  </a:lnTo>
                  <a:lnTo>
                    <a:pt x="1171538" y="91432"/>
                  </a:lnTo>
                  <a:lnTo>
                    <a:pt x="1213462" y="115037"/>
                  </a:lnTo>
                  <a:lnTo>
                    <a:pt x="1253977" y="141179"/>
                  </a:lnTo>
                  <a:lnTo>
                    <a:pt x="1292961" y="169808"/>
                  </a:lnTo>
                  <a:lnTo>
                    <a:pt x="1330291" y="200873"/>
                  </a:lnTo>
                  <a:lnTo>
                    <a:pt x="1365847" y="234324"/>
                  </a:lnTo>
                  <a:lnTo>
                    <a:pt x="1399298" y="269880"/>
                  </a:lnTo>
                  <a:lnTo>
                    <a:pt x="1430364" y="307212"/>
                  </a:lnTo>
                  <a:lnTo>
                    <a:pt x="1458995" y="346197"/>
                  </a:lnTo>
                  <a:lnTo>
                    <a:pt x="1485139" y="386715"/>
                  </a:lnTo>
                  <a:lnTo>
                    <a:pt x="1508747" y="428641"/>
                  </a:lnTo>
                  <a:lnTo>
                    <a:pt x="1529766" y="471854"/>
                  </a:lnTo>
                  <a:lnTo>
                    <a:pt x="1548148" y="516231"/>
                  </a:lnTo>
                  <a:lnTo>
                    <a:pt x="1563841" y="561651"/>
                  </a:lnTo>
                  <a:lnTo>
                    <a:pt x="1576794" y="607990"/>
                  </a:lnTo>
                  <a:lnTo>
                    <a:pt x="1586956" y="655127"/>
                  </a:lnTo>
                  <a:lnTo>
                    <a:pt x="1594278" y="702939"/>
                  </a:lnTo>
                  <a:lnTo>
                    <a:pt x="1598708" y="751303"/>
                  </a:lnTo>
                  <a:lnTo>
                    <a:pt x="1600196" y="800098"/>
                  </a:lnTo>
                  <a:lnTo>
                    <a:pt x="1598736" y="848837"/>
                  </a:lnTo>
                  <a:lnTo>
                    <a:pt x="1594411" y="896804"/>
                  </a:lnTo>
                  <a:lnTo>
                    <a:pt x="1587305" y="943914"/>
                  </a:lnTo>
                  <a:lnTo>
                    <a:pt x="1577502" y="990086"/>
                  </a:lnTo>
                  <a:lnTo>
                    <a:pt x="1565086" y="1035234"/>
                  </a:lnTo>
                  <a:lnTo>
                    <a:pt x="1550139" y="1079275"/>
                  </a:lnTo>
                  <a:lnTo>
                    <a:pt x="1532747" y="1122125"/>
                  </a:lnTo>
                  <a:lnTo>
                    <a:pt x="1512991" y="1163701"/>
                  </a:lnTo>
                  <a:lnTo>
                    <a:pt x="1490958" y="1203919"/>
                  </a:lnTo>
                  <a:lnTo>
                    <a:pt x="1466729" y="1242695"/>
                  </a:lnTo>
                  <a:lnTo>
                    <a:pt x="1440388" y="1279946"/>
                  </a:lnTo>
                  <a:lnTo>
                    <a:pt x="1412021" y="1315588"/>
                  </a:lnTo>
                  <a:lnTo>
                    <a:pt x="1381709" y="1349537"/>
                  </a:lnTo>
                  <a:lnTo>
                    <a:pt x="1349537" y="1381709"/>
                  </a:lnTo>
                  <a:lnTo>
                    <a:pt x="1315588" y="1412021"/>
                  </a:lnTo>
                  <a:lnTo>
                    <a:pt x="1279946" y="1440388"/>
                  </a:lnTo>
                  <a:lnTo>
                    <a:pt x="1242695" y="1466729"/>
                  </a:lnTo>
                  <a:lnTo>
                    <a:pt x="1203919" y="1490958"/>
                  </a:lnTo>
                  <a:lnTo>
                    <a:pt x="1163701" y="1512991"/>
                  </a:lnTo>
                  <a:lnTo>
                    <a:pt x="1122125" y="1532747"/>
                  </a:lnTo>
                  <a:lnTo>
                    <a:pt x="1079275" y="1550139"/>
                  </a:lnTo>
                  <a:lnTo>
                    <a:pt x="1035234" y="1565086"/>
                  </a:lnTo>
                  <a:lnTo>
                    <a:pt x="990086" y="1577502"/>
                  </a:lnTo>
                  <a:lnTo>
                    <a:pt x="943914" y="1587305"/>
                  </a:lnTo>
                  <a:lnTo>
                    <a:pt x="896804" y="1594411"/>
                  </a:lnTo>
                  <a:lnTo>
                    <a:pt x="848837" y="1598736"/>
                  </a:lnTo>
                  <a:lnTo>
                    <a:pt x="800098" y="1600196"/>
                  </a:lnTo>
                  <a:lnTo>
                    <a:pt x="751359" y="1598736"/>
                  </a:lnTo>
                  <a:lnTo>
                    <a:pt x="703392" y="1594411"/>
                  </a:lnTo>
                  <a:lnTo>
                    <a:pt x="656281" y="1587305"/>
                  </a:lnTo>
                  <a:lnTo>
                    <a:pt x="610110" y="1577502"/>
                  </a:lnTo>
                  <a:lnTo>
                    <a:pt x="564962" y="1565086"/>
                  </a:lnTo>
                  <a:lnTo>
                    <a:pt x="520921" y="1550139"/>
                  </a:lnTo>
                  <a:lnTo>
                    <a:pt x="478070" y="1532747"/>
                  </a:lnTo>
                  <a:lnTo>
                    <a:pt x="436494" y="1512991"/>
                  </a:lnTo>
                  <a:lnTo>
                    <a:pt x="396276" y="1490958"/>
                  </a:lnTo>
                  <a:lnTo>
                    <a:pt x="357500" y="1466729"/>
                  </a:lnTo>
                  <a:lnTo>
                    <a:pt x="320250" y="1440388"/>
                  </a:lnTo>
                  <a:lnTo>
                    <a:pt x="284608" y="1412021"/>
                  </a:lnTo>
                  <a:lnTo>
                    <a:pt x="250659" y="1381709"/>
                  </a:lnTo>
                  <a:lnTo>
                    <a:pt x="218487" y="1349537"/>
                  </a:lnTo>
                  <a:lnTo>
                    <a:pt x="188175" y="1315588"/>
                  </a:lnTo>
                  <a:lnTo>
                    <a:pt x="159807" y="1279946"/>
                  </a:lnTo>
                  <a:lnTo>
                    <a:pt x="133467" y="1242695"/>
                  </a:lnTo>
                  <a:lnTo>
                    <a:pt x="109238" y="1203919"/>
                  </a:lnTo>
                  <a:lnTo>
                    <a:pt x="87204" y="1163701"/>
                  </a:lnTo>
                  <a:lnTo>
                    <a:pt x="67449" y="1122125"/>
                  </a:lnTo>
                  <a:lnTo>
                    <a:pt x="50057" y="1079275"/>
                  </a:lnTo>
                  <a:lnTo>
                    <a:pt x="35110" y="1035234"/>
                  </a:lnTo>
                  <a:lnTo>
                    <a:pt x="22693" y="990086"/>
                  </a:lnTo>
                  <a:lnTo>
                    <a:pt x="12890" y="943914"/>
                  </a:lnTo>
                  <a:lnTo>
                    <a:pt x="5785" y="896804"/>
                  </a:lnTo>
                  <a:lnTo>
                    <a:pt x="1460" y="848837"/>
                  </a:lnTo>
                  <a:lnTo>
                    <a:pt x="0" y="800098"/>
                  </a:lnTo>
                  <a:close/>
                </a:path>
              </a:pathLst>
            </a:custGeom>
            <a:ln w="25399">
              <a:solidFill>
                <a:srgbClr val="BFBFC8"/>
              </a:solidFill>
            </a:ln>
          </p:spPr>
          <p:txBody>
            <a:bodyPr wrap="square" lIns="0" tIns="0" rIns="0" bIns="0" rtlCol="0"/>
            <a:lstStyle/>
            <a:p>
              <a:endParaRPr/>
            </a:p>
          </p:txBody>
        </p:sp>
        <p:sp>
          <p:nvSpPr>
            <p:cNvPr id="11" name="object 11"/>
            <p:cNvSpPr/>
            <p:nvPr/>
          </p:nvSpPr>
          <p:spPr>
            <a:xfrm>
              <a:off x="10108329" y="3514668"/>
              <a:ext cx="570865" cy="441959"/>
            </a:xfrm>
            <a:custGeom>
              <a:avLst/>
              <a:gdLst/>
              <a:ahLst/>
              <a:cxnLst/>
              <a:rect l="l" t="t" r="r" b="b"/>
              <a:pathLst>
                <a:path w="570865" h="441960">
                  <a:moveTo>
                    <a:pt x="97274" y="441474"/>
                  </a:moveTo>
                  <a:lnTo>
                    <a:pt x="6474" y="441474"/>
                  </a:lnTo>
                  <a:lnTo>
                    <a:pt x="0" y="435349"/>
                  </a:lnTo>
                  <a:lnTo>
                    <a:pt x="0" y="275924"/>
                  </a:lnTo>
                  <a:lnTo>
                    <a:pt x="6474" y="269799"/>
                  </a:lnTo>
                  <a:lnTo>
                    <a:pt x="97274" y="269799"/>
                  </a:lnTo>
                  <a:lnTo>
                    <a:pt x="103749" y="275924"/>
                  </a:lnTo>
                  <a:lnTo>
                    <a:pt x="103749" y="294324"/>
                  </a:lnTo>
                  <a:lnTo>
                    <a:pt x="25949" y="294324"/>
                  </a:lnTo>
                  <a:lnTo>
                    <a:pt x="25949" y="416949"/>
                  </a:lnTo>
                  <a:lnTo>
                    <a:pt x="103749" y="416949"/>
                  </a:lnTo>
                  <a:lnTo>
                    <a:pt x="103749" y="435349"/>
                  </a:lnTo>
                  <a:lnTo>
                    <a:pt x="97274" y="441474"/>
                  </a:lnTo>
                  <a:close/>
                </a:path>
                <a:path w="570865" h="441960">
                  <a:moveTo>
                    <a:pt x="103749" y="416949"/>
                  </a:moveTo>
                  <a:lnTo>
                    <a:pt x="77799" y="416949"/>
                  </a:lnTo>
                  <a:lnTo>
                    <a:pt x="77799" y="294324"/>
                  </a:lnTo>
                  <a:lnTo>
                    <a:pt x="103749" y="294324"/>
                  </a:lnTo>
                  <a:lnTo>
                    <a:pt x="103749" y="416949"/>
                  </a:lnTo>
                  <a:close/>
                </a:path>
                <a:path w="570865" h="441960">
                  <a:moveTo>
                    <a:pt x="408524" y="441474"/>
                  </a:moveTo>
                  <a:lnTo>
                    <a:pt x="317724" y="441474"/>
                  </a:lnTo>
                  <a:lnTo>
                    <a:pt x="311249" y="435349"/>
                  </a:lnTo>
                  <a:lnTo>
                    <a:pt x="311249" y="202349"/>
                  </a:lnTo>
                  <a:lnTo>
                    <a:pt x="317724" y="196199"/>
                  </a:lnTo>
                  <a:lnTo>
                    <a:pt x="408524" y="196199"/>
                  </a:lnTo>
                  <a:lnTo>
                    <a:pt x="414999" y="202349"/>
                  </a:lnTo>
                  <a:lnTo>
                    <a:pt x="414999" y="220749"/>
                  </a:lnTo>
                  <a:lnTo>
                    <a:pt x="337174" y="220749"/>
                  </a:lnTo>
                  <a:lnTo>
                    <a:pt x="337174" y="416949"/>
                  </a:lnTo>
                  <a:lnTo>
                    <a:pt x="414999" y="416949"/>
                  </a:lnTo>
                  <a:lnTo>
                    <a:pt x="414999" y="435349"/>
                  </a:lnTo>
                  <a:lnTo>
                    <a:pt x="408524" y="441474"/>
                  </a:lnTo>
                  <a:close/>
                </a:path>
                <a:path w="570865" h="441960">
                  <a:moveTo>
                    <a:pt x="414999" y="416949"/>
                  </a:moveTo>
                  <a:lnTo>
                    <a:pt x="389074" y="416949"/>
                  </a:lnTo>
                  <a:lnTo>
                    <a:pt x="389074" y="220749"/>
                  </a:lnTo>
                  <a:lnTo>
                    <a:pt x="414999" y="220749"/>
                  </a:lnTo>
                  <a:lnTo>
                    <a:pt x="414999" y="416949"/>
                  </a:lnTo>
                  <a:close/>
                </a:path>
                <a:path w="570865" h="441960">
                  <a:moveTo>
                    <a:pt x="252899" y="441474"/>
                  </a:moveTo>
                  <a:lnTo>
                    <a:pt x="162099" y="441474"/>
                  </a:lnTo>
                  <a:lnTo>
                    <a:pt x="155624" y="435349"/>
                  </a:lnTo>
                  <a:lnTo>
                    <a:pt x="155624" y="55174"/>
                  </a:lnTo>
                  <a:lnTo>
                    <a:pt x="162099" y="49049"/>
                  </a:lnTo>
                  <a:lnTo>
                    <a:pt x="252899" y="49049"/>
                  </a:lnTo>
                  <a:lnTo>
                    <a:pt x="259374" y="55174"/>
                  </a:lnTo>
                  <a:lnTo>
                    <a:pt x="259374" y="73574"/>
                  </a:lnTo>
                  <a:lnTo>
                    <a:pt x="181549" y="73574"/>
                  </a:lnTo>
                  <a:lnTo>
                    <a:pt x="181549" y="416949"/>
                  </a:lnTo>
                  <a:lnTo>
                    <a:pt x="259374" y="416949"/>
                  </a:lnTo>
                  <a:lnTo>
                    <a:pt x="259374" y="435349"/>
                  </a:lnTo>
                  <a:lnTo>
                    <a:pt x="252899" y="441474"/>
                  </a:lnTo>
                  <a:close/>
                </a:path>
                <a:path w="570865" h="441960">
                  <a:moveTo>
                    <a:pt x="259374" y="416949"/>
                  </a:moveTo>
                  <a:lnTo>
                    <a:pt x="233424" y="416949"/>
                  </a:lnTo>
                  <a:lnTo>
                    <a:pt x="233424" y="73574"/>
                  </a:lnTo>
                  <a:lnTo>
                    <a:pt x="259374" y="73574"/>
                  </a:lnTo>
                  <a:lnTo>
                    <a:pt x="259374" y="416949"/>
                  </a:lnTo>
                  <a:close/>
                </a:path>
                <a:path w="570865" h="441960">
                  <a:moveTo>
                    <a:pt x="564148" y="441474"/>
                  </a:moveTo>
                  <a:lnTo>
                    <a:pt x="473349" y="441474"/>
                  </a:lnTo>
                  <a:lnTo>
                    <a:pt x="466874" y="435349"/>
                  </a:lnTo>
                  <a:lnTo>
                    <a:pt x="466874" y="6124"/>
                  </a:lnTo>
                  <a:lnTo>
                    <a:pt x="473349" y="0"/>
                  </a:lnTo>
                  <a:lnTo>
                    <a:pt x="564148" y="0"/>
                  </a:lnTo>
                  <a:lnTo>
                    <a:pt x="570623" y="6124"/>
                  </a:lnTo>
                  <a:lnTo>
                    <a:pt x="570623" y="24524"/>
                  </a:lnTo>
                  <a:lnTo>
                    <a:pt x="492824" y="24524"/>
                  </a:lnTo>
                  <a:lnTo>
                    <a:pt x="492824" y="416949"/>
                  </a:lnTo>
                  <a:lnTo>
                    <a:pt x="570623" y="416949"/>
                  </a:lnTo>
                  <a:lnTo>
                    <a:pt x="570623" y="435349"/>
                  </a:lnTo>
                  <a:lnTo>
                    <a:pt x="564148" y="441474"/>
                  </a:lnTo>
                  <a:close/>
                </a:path>
                <a:path w="570865" h="441960">
                  <a:moveTo>
                    <a:pt x="570623" y="416949"/>
                  </a:moveTo>
                  <a:lnTo>
                    <a:pt x="544673" y="416949"/>
                  </a:lnTo>
                  <a:lnTo>
                    <a:pt x="544673" y="24524"/>
                  </a:lnTo>
                  <a:lnTo>
                    <a:pt x="570623" y="24524"/>
                  </a:lnTo>
                  <a:lnTo>
                    <a:pt x="570623" y="416949"/>
                  </a:lnTo>
                  <a:close/>
                </a:path>
              </a:pathLst>
            </a:custGeom>
            <a:solidFill>
              <a:srgbClr val="1166B3"/>
            </a:solidFill>
          </p:spPr>
          <p:txBody>
            <a:bodyPr wrap="square" lIns="0" tIns="0" rIns="0" bIns="0" rtlCol="0"/>
            <a:lstStyle/>
            <a:p>
              <a:endParaRPr/>
            </a:p>
          </p:txBody>
        </p:sp>
      </p:grpSp>
      <p:sp>
        <p:nvSpPr>
          <p:cNvPr id="12" name="object 12"/>
          <p:cNvSpPr txBox="1"/>
          <p:nvPr/>
        </p:nvSpPr>
        <p:spPr>
          <a:xfrm>
            <a:off x="11437588" y="7270620"/>
            <a:ext cx="4869212" cy="1546577"/>
          </a:xfrm>
          <a:prstGeom prst="rect">
            <a:avLst/>
          </a:prstGeom>
        </p:spPr>
        <p:txBody>
          <a:bodyPr vert="horz" wrap="square" lIns="0" tIns="12700" rIns="0" bIns="0" rtlCol="0">
            <a:spAutoFit/>
          </a:bodyPr>
          <a:lstStyle/>
          <a:p>
            <a:pPr marL="469900" indent="-457200">
              <a:lnSpc>
                <a:spcPct val="100000"/>
              </a:lnSpc>
              <a:spcBef>
                <a:spcPts val="100"/>
              </a:spcBef>
              <a:buSzPct val="81818"/>
              <a:buFont typeface="AoyagiKouzanFontT"/>
              <a:buChar char="❖"/>
              <a:tabLst>
                <a:tab pos="469265" algn="l"/>
                <a:tab pos="469900" algn="l"/>
              </a:tabLst>
            </a:pPr>
            <a:r>
              <a:rPr lang="it-IT" sz="2200" b="1" spc="-5" dirty="0">
                <a:solidFill>
                  <a:srgbClr val="858591"/>
                </a:solidFill>
                <a:latin typeface="Roboto" panose="02000000000000000000" pitchFamily="2" charset="0"/>
                <a:ea typeface="Roboto" panose="02000000000000000000" pitchFamily="2" charset="0"/>
                <a:cs typeface="Roboto"/>
              </a:rPr>
              <a:t>97 K</a:t>
            </a:r>
            <a:r>
              <a:rPr sz="2200" b="1" spc="-20" dirty="0">
                <a:solidFill>
                  <a:srgbClr val="858591"/>
                </a:solidFill>
                <a:latin typeface="Roboto" panose="02000000000000000000" pitchFamily="2" charset="0"/>
                <a:ea typeface="Roboto" panose="02000000000000000000" pitchFamily="2" charset="0"/>
                <a:cs typeface="Roboto"/>
              </a:rPr>
              <a:t> </a:t>
            </a:r>
            <a:r>
              <a:rPr sz="2200" spc="-5" dirty="0">
                <a:solidFill>
                  <a:srgbClr val="858591"/>
                </a:solidFill>
                <a:latin typeface="Roboto" panose="02000000000000000000" pitchFamily="2" charset="0"/>
                <a:ea typeface="Roboto" panose="02000000000000000000" pitchFamily="2" charset="0"/>
                <a:cs typeface="Roboto"/>
              </a:rPr>
              <a:t>(</a:t>
            </a:r>
            <a:r>
              <a:rPr lang="it-IT" sz="2200" spc="-5" dirty="0">
                <a:solidFill>
                  <a:srgbClr val="858591"/>
                </a:solidFill>
                <a:latin typeface="Roboto" panose="02000000000000000000" pitchFamily="2" charset="0"/>
                <a:ea typeface="Roboto" panose="02000000000000000000" pitchFamily="2" charset="0"/>
                <a:cs typeface="Roboto"/>
              </a:rPr>
              <a:t>17 </a:t>
            </a:r>
            <a:r>
              <a:rPr sz="2200" spc="-5" dirty="0">
                <a:solidFill>
                  <a:srgbClr val="858591"/>
                </a:solidFill>
                <a:latin typeface="Roboto" panose="02000000000000000000" pitchFamily="2" charset="0"/>
                <a:ea typeface="Roboto" panose="02000000000000000000" pitchFamily="2" charset="0"/>
                <a:cs typeface="Roboto"/>
              </a:rPr>
              <a:t>%</a:t>
            </a:r>
            <a:r>
              <a:rPr sz="2200" spc="-20" dirty="0">
                <a:solidFill>
                  <a:srgbClr val="858591"/>
                </a:solidFill>
                <a:latin typeface="Roboto" panose="02000000000000000000" pitchFamily="2" charset="0"/>
                <a:ea typeface="Roboto" panose="02000000000000000000" pitchFamily="2" charset="0"/>
                <a:cs typeface="Roboto"/>
              </a:rPr>
              <a:t> </a:t>
            </a:r>
            <a:r>
              <a:rPr sz="2200" spc="-10" dirty="0">
                <a:solidFill>
                  <a:srgbClr val="858591"/>
                </a:solidFill>
                <a:latin typeface="Roboto" panose="02000000000000000000" pitchFamily="2" charset="0"/>
                <a:ea typeface="Roboto" panose="02000000000000000000" pitchFamily="2" charset="0"/>
                <a:cs typeface="Roboto"/>
              </a:rPr>
              <a:t>self-funding)</a:t>
            </a:r>
            <a:endParaRPr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r>
              <a:rPr lang="it-IT" sz="2200" spc="-5" dirty="0">
                <a:solidFill>
                  <a:srgbClr val="858591"/>
                </a:solidFill>
                <a:latin typeface="Roboto" panose="02000000000000000000" pitchFamily="2" charset="0"/>
                <a:ea typeface="Roboto" panose="02000000000000000000" pitchFamily="2" charset="0"/>
                <a:cs typeface="Roboto"/>
              </a:rPr>
              <a:t>74</a:t>
            </a:r>
            <a:r>
              <a:rPr sz="2200" spc="-5" dirty="0">
                <a:solidFill>
                  <a:srgbClr val="858591"/>
                </a:solidFill>
                <a:latin typeface="Roboto" panose="02000000000000000000" pitchFamily="2" charset="0"/>
                <a:ea typeface="Roboto" panose="02000000000000000000" pitchFamily="2" charset="0"/>
                <a:cs typeface="Roboto"/>
              </a:rPr>
              <a:t> </a:t>
            </a:r>
            <a:r>
              <a:rPr lang="it-IT" sz="2200" dirty="0">
                <a:solidFill>
                  <a:srgbClr val="858591"/>
                </a:solidFill>
                <a:latin typeface="Roboto" panose="02000000000000000000" pitchFamily="2" charset="0"/>
                <a:ea typeface="Roboto" panose="02000000000000000000" pitchFamily="2" charset="0"/>
                <a:cs typeface="Roboto"/>
              </a:rPr>
              <a:t>K</a:t>
            </a:r>
            <a:r>
              <a:rPr sz="2200" dirty="0">
                <a:solidFill>
                  <a:srgbClr val="858591"/>
                </a:solidFill>
                <a:latin typeface="Roboto" panose="02000000000000000000" pitchFamily="2" charset="0"/>
                <a:ea typeface="Roboto" panose="02000000000000000000" pitchFamily="2" charset="0"/>
                <a:cs typeface="Roboto"/>
              </a:rPr>
              <a:t> </a:t>
            </a:r>
            <a:r>
              <a:rPr sz="2200" spc="-15" dirty="0">
                <a:solidFill>
                  <a:srgbClr val="858591"/>
                </a:solidFill>
                <a:latin typeface="Roboto" panose="02000000000000000000" pitchFamily="2" charset="0"/>
                <a:ea typeface="Roboto" panose="02000000000000000000" pitchFamily="2" charset="0"/>
                <a:cs typeface="Roboto"/>
              </a:rPr>
              <a:t>Euro </a:t>
            </a:r>
            <a:r>
              <a:rPr sz="2200" spc="-5" dirty="0">
                <a:solidFill>
                  <a:srgbClr val="858591"/>
                </a:solidFill>
                <a:latin typeface="Roboto" panose="02000000000000000000" pitchFamily="2" charset="0"/>
                <a:ea typeface="Roboto" panose="02000000000000000000" pitchFamily="2" charset="0"/>
                <a:cs typeface="Roboto"/>
              </a:rPr>
              <a:t>EU</a:t>
            </a:r>
            <a:r>
              <a:rPr sz="2200" spc="-30" dirty="0">
                <a:solidFill>
                  <a:srgbClr val="858591"/>
                </a:solidFill>
                <a:latin typeface="Roboto" panose="02000000000000000000" pitchFamily="2" charset="0"/>
                <a:ea typeface="Roboto" panose="02000000000000000000" pitchFamily="2" charset="0"/>
                <a:cs typeface="Roboto"/>
              </a:rPr>
              <a:t> </a:t>
            </a:r>
            <a:r>
              <a:rPr sz="2200" spc="-10" dirty="0">
                <a:solidFill>
                  <a:srgbClr val="858591"/>
                </a:solidFill>
                <a:latin typeface="Roboto" panose="02000000000000000000" pitchFamily="2" charset="0"/>
                <a:ea typeface="Roboto" panose="02000000000000000000" pitchFamily="2" charset="0"/>
                <a:cs typeface="Roboto"/>
              </a:rPr>
              <a:t>projects</a:t>
            </a:r>
            <a:endParaRPr sz="2200" dirty="0">
              <a:latin typeface="Roboto" panose="02000000000000000000" pitchFamily="2" charset="0"/>
              <a:ea typeface="Roboto" panose="02000000000000000000" pitchFamily="2" charset="0"/>
              <a:cs typeface="Roboto"/>
            </a:endParaRPr>
          </a:p>
          <a:p>
            <a:pPr marL="469900" indent="-457200">
              <a:lnSpc>
                <a:spcPct val="100000"/>
              </a:lnSpc>
              <a:spcBef>
                <a:spcPts val="1440"/>
              </a:spcBef>
              <a:buSzPct val="81818"/>
              <a:buFont typeface="AoyagiKouzanFontT"/>
              <a:buChar char="❖"/>
              <a:tabLst>
                <a:tab pos="469265" algn="l"/>
                <a:tab pos="469900" algn="l"/>
              </a:tabLst>
            </a:pPr>
            <a:r>
              <a:rPr lang="en-US" sz="2200" b="1" spc="-5" dirty="0">
                <a:solidFill>
                  <a:srgbClr val="858591"/>
                </a:solidFill>
                <a:latin typeface="Roboto" panose="02000000000000000000" pitchFamily="2" charset="0"/>
                <a:ea typeface="Roboto" panose="02000000000000000000" pitchFamily="2" charset="0"/>
                <a:cs typeface="Roboto"/>
              </a:rPr>
              <a:t>10 (and 6 fully externally funded)</a:t>
            </a:r>
            <a:r>
              <a:rPr lang="en-US" sz="2200" b="1" spc="-100" dirty="0">
                <a:solidFill>
                  <a:srgbClr val="858591"/>
                </a:solidFill>
                <a:latin typeface="Roboto" panose="02000000000000000000" pitchFamily="2" charset="0"/>
                <a:ea typeface="Roboto" panose="02000000000000000000" pitchFamily="2" charset="0"/>
                <a:cs typeface="Roboto"/>
              </a:rPr>
              <a:t> </a:t>
            </a:r>
            <a:r>
              <a:rPr lang="en-US" sz="2200" b="1" spc="-10" dirty="0">
                <a:solidFill>
                  <a:srgbClr val="858591"/>
                </a:solidFill>
                <a:latin typeface="Roboto" panose="02000000000000000000" pitchFamily="2" charset="0"/>
                <a:ea typeface="Roboto" panose="02000000000000000000" pitchFamily="2" charset="0"/>
                <a:cs typeface="Roboto"/>
              </a:rPr>
              <a:t>projects</a:t>
            </a:r>
            <a:endParaRPr lang="en-US" sz="2200" dirty="0">
              <a:latin typeface="Roboto" panose="02000000000000000000" pitchFamily="2" charset="0"/>
              <a:ea typeface="Roboto" panose="02000000000000000000" pitchFamily="2" charset="0"/>
              <a:cs typeface="Roboto"/>
            </a:endParaRPr>
          </a:p>
        </p:txBody>
      </p:sp>
      <p:sp>
        <p:nvSpPr>
          <p:cNvPr id="13" name="object 13"/>
          <p:cNvSpPr txBox="1"/>
          <p:nvPr/>
        </p:nvSpPr>
        <p:spPr>
          <a:xfrm>
            <a:off x="11437588" y="6621753"/>
            <a:ext cx="1821212" cy="566822"/>
          </a:xfrm>
          <a:prstGeom prst="rect">
            <a:avLst/>
          </a:prstGeom>
        </p:spPr>
        <p:txBody>
          <a:bodyPr vert="horz" wrap="square" lIns="0" tIns="12700" rIns="0" bIns="0" rtlCol="0">
            <a:spAutoFit/>
          </a:bodyPr>
          <a:lstStyle/>
          <a:p>
            <a:pPr marL="12700">
              <a:lnSpc>
                <a:spcPct val="100000"/>
              </a:lnSpc>
              <a:spcBef>
                <a:spcPts val="100"/>
              </a:spcBef>
            </a:pPr>
            <a:r>
              <a:rPr sz="3600" b="1" spc="-15" dirty="0">
                <a:solidFill>
                  <a:srgbClr val="0A081A"/>
                </a:solidFill>
                <a:latin typeface="Roboto" panose="02000000000000000000" pitchFamily="2" charset="0"/>
                <a:ea typeface="Roboto" panose="02000000000000000000" pitchFamily="2" charset="0"/>
                <a:cs typeface="Roboto Condensed"/>
              </a:rPr>
              <a:t>Funding</a:t>
            </a:r>
            <a:endParaRPr sz="3600" dirty="0">
              <a:latin typeface="Roboto" panose="02000000000000000000" pitchFamily="2" charset="0"/>
              <a:ea typeface="Roboto" panose="02000000000000000000" pitchFamily="2" charset="0"/>
              <a:cs typeface="Roboto Condensed"/>
            </a:endParaRPr>
          </a:p>
        </p:txBody>
      </p:sp>
      <p:grpSp>
        <p:nvGrpSpPr>
          <p:cNvPr id="14" name="object 14"/>
          <p:cNvGrpSpPr/>
          <p:nvPr/>
        </p:nvGrpSpPr>
        <p:grpSpPr>
          <a:xfrm>
            <a:off x="9613880" y="6609053"/>
            <a:ext cx="1625600" cy="1625600"/>
            <a:chOff x="9626580" y="6016587"/>
            <a:chExt cx="1625600" cy="1625600"/>
          </a:xfrm>
        </p:grpSpPr>
        <p:sp>
          <p:nvSpPr>
            <p:cNvPr id="15" name="object 15"/>
            <p:cNvSpPr/>
            <p:nvPr/>
          </p:nvSpPr>
          <p:spPr>
            <a:xfrm>
              <a:off x="9639280" y="6029287"/>
              <a:ext cx="1600200" cy="1600200"/>
            </a:xfrm>
            <a:custGeom>
              <a:avLst/>
              <a:gdLst/>
              <a:ahLst/>
              <a:cxnLst/>
              <a:rect l="l" t="t" r="r" b="b"/>
              <a:pathLst>
                <a:path w="1600200" h="1600200">
                  <a:moveTo>
                    <a:pt x="0" y="800098"/>
                  </a:moveTo>
                  <a:lnTo>
                    <a:pt x="1460" y="751356"/>
                  </a:lnTo>
                  <a:lnTo>
                    <a:pt x="5785" y="703387"/>
                  </a:lnTo>
                  <a:lnTo>
                    <a:pt x="12890" y="656275"/>
                  </a:lnTo>
                  <a:lnTo>
                    <a:pt x="22693" y="610102"/>
                  </a:lnTo>
                  <a:lnTo>
                    <a:pt x="35110" y="564953"/>
                  </a:lnTo>
                  <a:lnTo>
                    <a:pt x="50057" y="520911"/>
                  </a:lnTo>
                  <a:lnTo>
                    <a:pt x="67449" y="478060"/>
                  </a:lnTo>
                  <a:lnTo>
                    <a:pt x="87204" y="436483"/>
                  </a:lnTo>
                  <a:lnTo>
                    <a:pt x="109238" y="396265"/>
                  </a:lnTo>
                  <a:lnTo>
                    <a:pt x="133467" y="357489"/>
                  </a:lnTo>
                  <a:lnTo>
                    <a:pt x="159807" y="320239"/>
                  </a:lnTo>
                  <a:lnTo>
                    <a:pt x="188175" y="284598"/>
                  </a:lnTo>
                  <a:lnTo>
                    <a:pt x="218487" y="250650"/>
                  </a:lnTo>
                  <a:lnTo>
                    <a:pt x="250659" y="218478"/>
                  </a:lnTo>
                  <a:lnTo>
                    <a:pt x="284608" y="188167"/>
                  </a:lnTo>
                  <a:lnTo>
                    <a:pt x="320250" y="159800"/>
                  </a:lnTo>
                  <a:lnTo>
                    <a:pt x="357500" y="133461"/>
                  </a:lnTo>
                  <a:lnTo>
                    <a:pt x="396276" y="109233"/>
                  </a:lnTo>
                  <a:lnTo>
                    <a:pt x="436494" y="87200"/>
                  </a:lnTo>
                  <a:lnTo>
                    <a:pt x="478070" y="67446"/>
                  </a:lnTo>
                  <a:lnTo>
                    <a:pt x="520921" y="50054"/>
                  </a:lnTo>
                  <a:lnTo>
                    <a:pt x="564962" y="35108"/>
                  </a:lnTo>
                  <a:lnTo>
                    <a:pt x="610110" y="22692"/>
                  </a:lnTo>
                  <a:lnTo>
                    <a:pt x="656281" y="12890"/>
                  </a:lnTo>
                  <a:lnTo>
                    <a:pt x="703392" y="5784"/>
                  </a:lnTo>
                  <a:lnTo>
                    <a:pt x="751359" y="1460"/>
                  </a:lnTo>
                  <a:lnTo>
                    <a:pt x="800098" y="0"/>
                  </a:lnTo>
                  <a:lnTo>
                    <a:pt x="848892" y="1487"/>
                  </a:lnTo>
                  <a:lnTo>
                    <a:pt x="897255" y="5916"/>
                  </a:lnTo>
                  <a:lnTo>
                    <a:pt x="945065" y="13236"/>
                  </a:lnTo>
                  <a:lnTo>
                    <a:pt x="992200" y="23397"/>
                  </a:lnTo>
                  <a:lnTo>
                    <a:pt x="1038537" y="36347"/>
                  </a:lnTo>
                  <a:lnTo>
                    <a:pt x="1083953" y="52037"/>
                  </a:lnTo>
                  <a:lnTo>
                    <a:pt x="1128328" y="70415"/>
                  </a:lnTo>
                  <a:lnTo>
                    <a:pt x="1171538" y="91432"/>
                  </a:lnTo>
                  <a:lnTo>
                    <a:pt x="1213462" y="115037"/>
                  </a:lnTo>
                  <a:lnTo>
                    <a:pt x="1253977" y="141179"/>
                  </a:lnTo>
                  <a:lnTo>
                    <a:pt x="1292961" y="169808"/>
                  </a:lnTo>
                  <a:lnTo>
                    <a:pt x="1330291" y="200873"/>
                  </a:lnTo>
                  <a:lnTo>
                    <a:pt x="1365847" y="234324"/>
                  </a:lnTo>
                  <a:lnTo>
                    <a:pt x="1399298" y="269880"/>
                  </a:lnTo>
                  <a:lnTo>
                    <a:pt x="1430364" y="307212"/>
                  </a:lnTo>
                  <a:lnTo>
                    <a:pt x="1458995" y="346197"/>
                  </a:lnTo>
                  <a:lnTo>
                    <a:pt x="1485139" y="386715"/>
                  </a:lnTo>
                  <a:lnTo>
                    <a:pt x="1508747" y="428641"/>
                  </a:lnTo>
                  <a:lnTo>
                    <a:pt x="1529766" y="471854"/>
                  </a:lnTo>
                  <a:lnTo>
                    <a:pt x="1548148" y="516231"/>
                  </a:lnTo>
                  <a:lnTo>
                    <a:pt x="1563841" y="561651"/>
                  </a:lnTo>
                  <a:lnTo>
                    <a:pt x="1576794" y="607990"/>
                  </a:lnTo>
                  <a:lnTo>
                    <a:pt x="1586956" y="655127"/>
                  </a:lnTo>
                  <a:lnTo>
                    <a:pt x="1594278" y="702939"/>
                  </a:lnTo>
                  <a:lnTo>
                    <a:pt x="1598708" y="751303"/>
                  </a:lnTo>
                  <a:lnTo>
                    <a:pt x="1600196" y="800098"/>
                  </a:lnTo>
                  <a:lnTo>
                    <a:pt x="1598736" y="848837"/>
                  </a:lnTo>
                  <a:lnTo>
                    <a:pt x="1594411" y="896804"/>
                  </a:lnTo>
                  <a:lnTo>
                    <a:pt x="1587305" y="943914"/>
                  </a:lnTo>
                  <a:lnTo>
                    <a:pt x="1577502" y="990086"/>
                  </a:lnTo>
                  <a:lnTo>
                    <a:pt x="1565086" y="1035234"/>
                  </a:lnTo>
                  <a:lnTo>
                    <a:pt x="1550139" y="1079275"/>
                  </a:lnTo>
                  <a:lnTo>
                    <a:pt x="1532747" y="1122125"/>
                  </a:lnTo>
                  <a:lnTo>
                    <a:pt x="1512991" y="1163701"/>
                  </a:lnTo>
                  <a:lnTo>
                    <a:pt x="1490958" y="1203919"/>
                  </a:lnTo>
                  <a:lnTo>
                    <a:pt x="1466729" y="1242695"/>
                  </a:lnTo>
                  <a:lnTo>
                    <a:pt x="1440388" y="1279946"/>
                  </a:lnTo>
                  <a:lnTo>
                    <a:pt x="1412021" y="1315588"/>
                  </a:lnTo>
                  <a:lnTo>
                    <a:pt x="1381709" y="1349537"/>
                  </a:lnTo>
                  <a:lnTo>
                    <a:pt x="1349537" y="1381709"/>
                  </a:lnTo>
                  <a:lnTo>
                    <a:pt x="1315588" y="1412021"/>
                  </a:lnTo>
                  <a:lnTo>
                    <a:pt x="1279946" y="1440388"/>
                  </a:lnTo>
                  <a:lnTo>
                    <a:pt x="1242695" y="1466729"/>
                  </a:lnTo>
                  <a:lnTo>
                    <a:pt x="1203919" y="1490958"/>
                  </a:lnTo>
                  <a:lnTo>
                    <a:pt x="1163701" y="1512991"/>
                  </a:lnTo>
                  <a:lnTo>
                    <a:pt x="1122125" y="1532747"/>
                  </a:lnTo>
                  <a:lnTo>
                    <a:pt x="1079275" y="1550139"/>
                  </a:lnTo>
                  <a:lnTo>
                    <a:pt x="1035234" y="1565086"/>
                  </a:lnTo>
                  <a:lnTo>
                    <a:pt x="990086" y="1577502"/>
                  </a:lnTo>
                  <a:lnTo>
                    <a:pt x="943914" y="1587305"/>
                  </a:lnTo>
                  <a:lnTo>
                    <a:pt x="896804" y="1594411"/>
                  </a:lnTo>
                  <a:lnTo>
                    <a:pt x="848837" y="1598736"/>
                  </a:lnTo>
                  <a:lnTo>
                    <a:pt x="800098" y="1600196"/>
                  </a:lnTo>
                  <a:lnTo>
                    <a:pt x="751359" y="1598736"/>
                  </a:lnTo>
                  <a:lnTo>
                    <a:pt x="703392" y="1594411"/>
                  </a:lnTo>
                  <a:lnTo>
                    <a:pt x="656281" y="1587305"/>
                  </a:lnTo>
                  <a:lnTo>
                    <a:pt x="610110" y="1577502"/>
                  </a:lnTo>
                  <a:lnTo>
                    <a:pt x="564962" y="1565086"/>
                  </a:lnTo>
                  <a:lnTo>
                    <a:pt x="520921" y="1550139"/>
                  </a:lnTo>
                  <a:lnTo>
                    <a:pt x="478070" y="1532747"/>
                  </a:lnTo>
                  <a:lnTo>
                    <a:pt x="436494" y="1512991"/>
                  </a:lnTo>
                  <a:lnTo>
                    <a:pt x="396276" y="1490958"/>
                  </a:lnTo>
                  <a:lnTo>
                    <a:pt x="357500" y="1466729"/>
                  </a:lnTo>
                  <a:lnTo>
                    <a:pt x="320250" y="1440388"/>
                  </a:lnTo>
                  <a:lnTo>
                    <a:pt x="284608" y="1412021"/>
                  </a:lnTo>
                  <a:lnTo>
                    <a:pt x="250659" y="1381709"/>
                  </a:lnTo>
                  <a:lnTo>
                    <a:pt x="218487" y="1349537"/>
                  </a:lnTo>
                  <a:lnTo>
                    <a:pt x="188175" y="1315588"/>
                  </a:lnTo>
                  <a:lnTo>
                    <a:pt x="159807" y="1279946"/>
                  </a:lnTo>
                  <a:lnTo>
                    <a:pt x="133467" y="1242695"/>
                  </a:lnTo>
                  <a:lnTo>
                    <a:pt x="109238" y="1203919"/>
                  </a:lnTo>
                  <a:lnTo>
                    <a:pt x="87204" y="1163701"/>
                  </a:lnTo>
                  <a:lnTo>
                    <a:pt x="67449" y="1122125"/>
                  </a:lnTo>
                  <a:lnTo>
                    <a:pt x="50057" y="1079275"/>
                  </a:lnTo>
                  <a:lnTo>
                    <a:pt x="35110" y="1035234"/>
                  </a:lnTo>
                  <a:lnTo>
                    <a:pt x="22693" y="990086"/>
                  </a:lnTo>
                  <a:lnTo>
                    <a:pt x="12890" y="943914"/>
                  </a:lnTo>
                  <a:lnTo>
                    <a:pt x="5785" y="896804"/>
                  </a:lnTo>
                  <a:lnTo>
                    <a:pt x="1460" y="848837"/>
                  </a:lnTo>
                  <a:lnTo>
                    <a:pt x="0" y="800098"/>
                  </a:lnTo>
                  <a:close/>
                </a:path>
              </a:pathLst>
            </a:custGeom>
            <a:ln w="25399">
              <a:solidFill>
                <a:srgbClr val="BFBFC8"/>
              </a:solidFill>
            </a:ln>
          </p:spPr>
          <p:txBody>
            <a:bodyPr wrap="square" lIns="0" tIns="0" rIns="0" bIns="0" rtlCol="0"/>
            <a:lstStyle/>
            <a:p>
              <a:endParaRPr/>
            </a:p>
          </p:txBody>
        </p:sp>
        <p:sp>
          <p:nvSpPr>
            <p:cNvPr id="16" name="object 16"/>
            <p:cNvSpPr/>
            <p:nvPr/>
          </p:nvSpPr>
          <p:spPr>
            <a:xfrm>
              <a:off x="10077429" y="6515086"/>
              <a:ext cx="720725" cy="666115"/>
            </a:xfrm>
            <a:custGeom>
              <a:avLst/>
              <a:gdLst/>
              <a:ahLst/>
              <a:cxnLst/>
              <a:rect l="l" t="t" r="r" b="b"/>
              <a:pathLst>
                <a:path w="720725" h="666115">
                  <a:moveTo>
                    <a:pt x="655098" y="665573"/>
                  </a:moveTo>
                  <a:lnTo>
                    <a:pt x="65499" y="665573"/>
                  </a:lnTo>
                  <a:lnTo>
                    <a:pt x="39719" y="660905"/>
                  </a:lnTo>
                  <a:lnTo>
                    <a:pt x="18931" y="648083"/>
                  </a:lnTo>
                  <a:lnTo>
                    <a:pt x="5052" y="628881"/>
                  </a:lnTo>
                  <a:lnTo>
                    <a:pt x="0" y="605073"/>
                  </a:lnTo>
                  <a:lnTo>
                    <a:pt x="0" y="60499"/>
                  </a:lnTo>
                  <a:lnTo>
                    <a:pt x="5052" y="36692"/>
                  </a:lnTo>
                  <a:lnTo>
                    <a:pt x="18931" y="17490"/>
                  </a:lnTo>
                  <a:lnTo>
                    <a:pt x="39719" y="4668"/>
                  </a:lnTo>
                  <a:lnTo>
                    <a:pt x="65499" y="0"/>
                  </a:lnTo>
                  <a:lnTo>
                    <a:pt x="655098" y="0"/>
                  </a:lnTo>
                  <a:lnTo>
                    <a:pt x="680879" y="4668"/>
                  </a:lnTo>
                  <a:lnTo>
                    <a:pt x="701667" y="17490"/>
                  </a:lnTo>
                  <a:lnTo>
                    <a:pt x="710889" y="30249"/>
                  </a:lnTo>
                  <a:lnTo>
                    <a:pt x="65499" y="30249"/>
                  </a:lnTo>
                  <a:lnTo>
                    <a:pt x="53474" y="32849"/>
                  </a:lnTo>
                  <a:lnTo>
                    <a:pt x="42984" y="39703"/>
                  </a:lnTo>
                  <a:lnTo>
                    <a:pt x="35564" y="49392"/>
                  </a:lnTo>
                  <a:lnTo>
                    <a:pt x="32749" y="60499"/>
                  </a:lnTo>
                  <a:lnTo>
                    <a:pt x="32749" y="605073"/>
                  </a:lnTo>
                  <a:lnTo>
                    <a:pt x="35564" y="616181"/>
                  </a:lnTo>
                  <a:lnTo>
                    <a:pt x="42984" y="625870"/>
                  </a:lnTo>
                  <a:lnTo>
                    <a:pt x="53474" y="632724"/>
                  </a:lnTo>
                  <a:lnTo>
                    <a:pt x="65499" y="635323"/>
                  </a:lnTo>
                  <a:lnTo>
                    <a:pt x="710889" y="635323"/>
                  </a:lnTo>
                  <a:lnTo>
                    <a:pt x="701667" y="648083"/>
                  </a:lnTo>
                  <a:lnTo>
                    <a:pt x="680879" y="660905"/>
                  </a:lnTo>
                  <a:lnTo>
                    <a:pt x="655098" y="665573"/>
                  </a:lnTo>
                  <a:close/>
                </a:path>
                <a:path w="720725" h="666115">
                  <a:moveTo>
                    <a:pt x="710889" y="635323"/>
                  </a:moveTo>
                  <a:lnTo>
                    <a:pt x="655098" y="635323"/>
                  </a:lnTo>
                  <a:lnTo>
                    <a:pt x="667124" y="632724"/>
                  </a:lnTo>
                  <a:lnTo>
                    <a:pt x="677614" y="625870"/>
                  </a:lnTo>
                  <a:lnTo>
                    <a:pt x="685034" y="616181"/>
                  </a:lnTo>
                  <a:lnTo>
                    <a:pt x="687848" y="605073"/>
                  </a:lnTo>
                  <a:lnTo>
                    <a:pt x="687848" y="60499"/>
                  </a:lnTo>
                  <a:lnTo>
                    <a:pt x="685034" y="49392"/>
                  </a:lnTo>
                  <a:lnTo>
                    <a:pt x="677614" y="39703"/>
                  </a:lnTo>
                  <a:lnTo>
                    <a:pt x="667124" y="32849"/>
                  </a:lnTo>
                  <a:lnTo>
                    <a:pt x="655098" y="30249"/>
                  </a:lnTo>
                  <a:lnTo>
                    <a:pt x="710889" y="30249"/>
                  </a:lnTo>
                  <a:lnTo>
                    <a:pt x="715546" y="36692"/>
                  </a:lnTo>
                  <a:lnTo>
                    <a:pt x="720598" y="60499"/>
                  </a:lnTo>
                  <a:lnTo>
                    <a:pt x="720598" y="605073"/>
                  </a:lnTo>
                  <a:lnTo>
                    <a:pt x="715546" y="628881"/>
                  </a:lnTo>
                  <a:lnTo>
                    <a:pt x="710889" y="635323"/>
                  </a:lnTo>
                  <a:close/>
                </a:path>
                <a:path w="720725" h="666115">
                  <a:moveTo>
                    <a:pt x="180149" y="136149"/>
                  </a:moveTo>
                  <a:lnTo>
                    <a:pt x="147399" y="136149"/>
                  </a:lnTo>
                  <a:lnTo>
                    <a:pt x="163774" y="90749"/>
                  </a:lnTo>
                  <a:lnTo>
                    <a:pt x="180149" y="136149"/>
                  </a:lnTo>
                  <a:close/>
                </a:path>
                <a:path w="720725" h="666115">
                  <a:moveTo>
                    <a:pt x="118724" y="211774"/>
                  </a:moveTo>
                  <a:lnTo>
                    <a:pt x="135099" y="162599"/>
                  </a:lnTo>
                  <a:lnTo>
                    <a:pt x="98274" y="136149"/>
                  </a:lnTo>
                  <a:lnTo>
                    <a:pt x="229274" y="136149"/>
                  </a:lnTo>
                  <a:lnTo>
                    <a:pt x="192424" y="162599"/>
                  </a:lnTo>
                  <a:lnTo>
                    <a:pt x="198726" y="181524"/>
                  </a:lnTo>
                  <a:lnTo>
                    <a:pt x="163774" y="181524"/>
                  </a:lnTo>
                  <a:lnTo>
                    <a:pt x="118724" y="211774"/>
                  </a:lnTo>
                  <a:close/>
                </a:path>
                <a:path w="720725" h="666115">
                  <a:moveTo>
                    <a:pt x="614148" y="166399"/>
                  </a:moveTo>
                  <a:lnTo>
                    <a:pt x="302974" y="166399"/>
                  </a:lnTo>
                  <a:lnTo>
                    <a:pt x="294799" y="158824"/>
                  </a:lnTo>
                  <a:lnTo>
                    <a:pt x="294799" y="143699"/>
                  </a:lnTo>
                  <a:lnTo>
                    <a:pt x="302974" y="136149"/>
                  </a:lnTo>
                  <a:lnTo>
                    <a:pt x="614148" y="136149"/>
                  </a:lnTo>
                  <a:lnTo>
                    <a:pt x="622323" y="143699"/>
                  </a:lnTo>
                  <a:lnTo>
                    <a:pt x="622323" y="158824"/>
                  </a:lnTo>
                  <a:lnTo>
                    <a:pt x="614148" y="166399"/>
                  </a:lnTo>
                  <a:close/>
                </a:path>
                <a:path w="720725" h="666115">
                  <a:moveTo>
                    <a:pt x="208799" y="211774"/>
                  </a:moveTo>
                  <a:lnTo>
                    <a:pt x="163774" y="181524"/>
                  </a:lnTo>
                  <a:lnTo>
                    <a:pt x="198726" y="181524"/>
                  </a:lnTo>
                  <a:lnTo>
                    <a:pt x="208799" y="211774"/>
                  </a:lnTo>
                  <a:close/>
                </a:path>
                <a:path w="720725" h="666115">
                  <a:moveTo>
                    <a:pt x="180149" y="317649"/>
                  </a:moveTo>
                  <a:lnTo>
                    <a:pt x="147399" y="317649"/>
                  </a:lnTo>
                  <a:lnTo>
                    <a:pt x="163774" y="272274"/>
                  </a:lnTo>
                  <a:lnTo>
                    <a:pt x="180149" y="317649"/>
                  </a:lnTo>
                  <a:close/>
                </a:path>
                <a:path w="720725" h="666115">
                  <a:moveTo>
                    <a:pt x="118724" y="393299"/>
                  </a:moveTo>
                  <a:lnTo>
                    <a:pt x="135099" y="344124"/>
                  </a:lnTo>
                  <a:lnTo>
                    <a:pt x="98274" y="317649"/>
                  </a:lnTo>
                  <a:lnTo>
                    <a:pt x="229274" y="317649"/>
                  </a:lnTo>
                  <a:lnTo>
                    <a:pt x="192424" y="344124"/>
                  </a:lnTo>
                  <a:lnTo>
                    <a:pt x="198726" y="363049"/>
                  </a:lnTo>
                  <a:lnTo>
                    <a:pt x="163774" y="363049"/>
                  </a:lnTo>
                  <a:lnTo>
                    <a:pt x="118724" y="393299"/>
                  </a:lnTo>
                  <a:close/>
                </a:path>
                <a:path w="720725" h="666115">
                  <a:moveTo>
                    <a:pt x="614148" y="347924"/>
                  </a:moveTo>
                  <a:lnTo>
                    <a:pt x="302974" y="347924"/>
                  </a:lnTo>
                  <a:lnTo>
                    <a:pt x="294799" y="340349"/>
                  </a:lnTo>
                  <a:lnTo>
                    <a:pt x="294799" y="325224"/>
                  </a:lnTo>
                  <a:lnTo>
                    <a:pt x="302974" y="317649"/>
                  </a:lnTo>
                  <a:lnTo>
                    <a:pt x="614148" y="317649"/>
                  </a:lnTo>
                  <a:lnTo>
                    <a:pt x="622323" y="325224"/>
                  </a:lnTo>
                  <a:lnTo>
                    <a:pt x="622323" y="340349"/>
                  </a:lnTo>
                  <a:lnTo>
                    <a:pt x="614148" y="347924"/>
                  </a:lnTo>
                  <a:close/>
                </a:path>
                <a:path w="720725" h="666115">
                  <a:moveTo>
                    <a:pt x="208799" y="393299"/>
                  </a:moveTo>
                  <a:lnTo>
                    <a:pt x="163774" y="363049"/>
                  </a:lnTo>
                  <a:lnTo>
                    <a:pt x="198726" y="363049"/>
                  </a:lnTo>
                  <a:lnTo>
                    <a:pt x="208799" y="393299"/>
                  </a:lnTo>
                  <a:close/>
                </a:path>
                <a:path w="720725" h="666115">
                  <a:moveTo>
                    <a:pt x="180149" y="499174"/>
                  </a:moveTo>
                  <a:lnTo>
                    <a:pt x="147399" y="499174"/>
                  </a:lnTo>
                  <a:lnTo>
                    <a:pt x="163774" y="453799"/>
                  </a:lnTo>
                  <a:lnTo>
                    <a:pt x="180149" y="499174"/>
                  </a:lnTo>
                  <a:close/>
                </a:path>
                <a:path w="720725" h="666115">
                  <a:moveTo>
                    <a:pt x="118724" y="574823"/>
                  </a:moveTo>
                  <a:lnTo>
                    <a:pt x="135099" y="525648"/>
                  </a:lnTo>
                  <a:lnTo>
                    <a:pt x="98274" y="499174"/>
                  </a:lnTo>
                  <a:lnTo>
                    <a:pt x="229274" y="499174"/>
                  </a:lnTo>
                  <a:lnTo>
                    <a:pt x="192424" y="525648"/>
                  </a:lnTo>
                  <a:lnTo>
                    <a:pt x="198718" y="544548"/>
                  </a:lnTo>
                  <a:lnTo>
                    <a:pt x="163774" y="544548"/>
                  </a:lnTo>
                  <a:lnTo>
                    <a:pt x="118724" y="574823"/>
                  </a:lnTo>
                  <a:close/>
                </a:path>
                <a:path w="720725" h="666115">
                  <a:moveTo>
                    <a:pt x="614148" y="529423"/>
                  </a:moveTo>
                  <a:lnTo>
                    <a:pt x="302974" y="529423"/>
                  </a:lnTo>
                  <a:lnTo>
                    <a:pt x="294799" y="521873"/>
                  </a:lnTo>
                  <a:lnTo>
                    <a:pt x="294799" y="506748"/>
                  </a:lnTo>
                  <a:lnTo>
                    <a:pt x="302974" y="499174"/>
                  </a:lnTo>
                  <a:lnTo>
                    <a:pt x="614148" y="499174"/>
                  </a:lnTo>
                  <a:lnTo>
                    <a:pt x="622323" y="506748"/>
                  </a:lnTo>
                  <a:lnTo>
                    <a:pt x="622323" y="521873"/>
                  </a:lnTo>
                  <a:lnTo>
                    <a:pt x="614148" y="529423"/>
                  </a:lnTo>
                  <a:close/>
                </a:path>
                <a:path w="720725" h="666115">
                  <a:moveTo>
                    <a:pt x="208799" y="574823"/>
                  </a:moveTo>
                  <a:lnTo>
                    <a:pt x="163774" y="544548"/>
                  </a:lnTo>
                  <a:lnTo>
                    <a:pt x="198718" y="544548"/>
                  </a:lnTo>
                  <a:lnTo>
                    <a:pt x="208799" y="574823"/>
                  </a:lnTo>
                  <a:close/>
                </a:path>
              </a:pathLst>
            </a:custGeom>
            <a:solidFill>
              <a:srgbClr val="1166B3"/>
            </a:solidFill>
          </p:spPr>
          <p:txBody>
            <a:bodyPr wrap="square" lIns="0" tIns="0" rIns="0" bIns="0" rtlCol="0"/>
            <a:lstStyle/>
            <a:p>
              <a:endParaRPr/>
            </a:p>
          </p:txBody>
        </p:sp>
      </p:grpSp>
      <p:sp>
        <p:nvSpPr>
          <p:cNvPr id="17" name="object 17"/>
          <p:cNvSpPr txBox="1"/>
          <p:nvPr/>
        </p:nvSpPr>
        <p:spPr>
          <a:xfrm>
            <a:off x="3502017" y="6438887"/>
            <a:ext cx="4429125" cy="2030043"/>
          </a:xfrm>
          <a:prstGeom prst="rect">
            <a:avLst/>
          </a:prstGeom>
        </p:spPr>
        <p:txBody>
          <a:bodyPr vert="horz" wrap="square" lIns="0" tIns="176530" rIns="0" bIns="0" rtlCol="0">
            <a:spAutoFit/>
          </a:bodyPr>
          <a:lstStyle/>
          <a:p>
            <a:pPr marL="12700">
              <a:lnSpc>
                <a:spcPct val="100000"/>
              </a:lnSpc>
              <a:spcBef>
                <a:spcPts val="1390"/>
              </a:spcBef>
            </a:pPr>
            <a:r>
              <a:rPr lang="en-US" sz="3600" b="1" spc="-10" dirty="0">
                <a:solidFill>
                  <a:srgbClr val="0A081A"/>
                </a:solidFill>
                <a:latin typeface="Roboto" panose="02000000000000000000" pitchFamily="2" charset="0"/>
                <a:ea typeface="Roboto" panose="02000000000000000000" pitchFamily="2" charset="0"/>
                <a:cs typeface="Roboto Condensed"/>
              </a:rPr>
              <a:t>Research</a:t>
            </a:r>
            <a:r>
              <a:rPr lang="en-US" sz="3600" b="1" spc="-25" dirty="0">
                <a:solidFill>
                  <a:srgbClr val="0A081A"/>
                </a:solidFill>
                <a:latin typeface="Roboto" panose="02000000000000000000" pitchFamily="2" charset="0"/>
                <a:ea typeface="Roboto" panose="02000000000000000000" pitchFamily="2" charset="0"/>
                <a:cs typeface="Roboto Condensed"/>
              </a:rPr>
              <a:t> </a:t>
            </a:r>
            <a:r>
              <a:rPr lang="en-US" sz="3600" b="1" spc="-10" dirty="0">
                <a:solidFill>
                  <a:srgbClr val="0A081A"/>
                </a:solidFill>
                <a:latin typeface="Roboto" panose="02000000000000000000" pitchFamily="2" charset="0"/>
                <a:ea typeface="Roboto" panose="02000000000000000000" pitchFamily="2" charset="0"/>
                <a:cs typeface="Roboto Condensed"/>
              </a:rPr>
              <a:t>excellence</a:t>
            </a:r>
            <a:endParaRPr lang="en-US" sz="3600" dirty="0">
              <a:latin typeface="Roboto" panose="02000000000000000000" pitchFamily="2" charset="0"/>
              <a:ea typeface="Roboto" panose="02000000000000000000" pitchFamily="2" charset="0"/>
              <a:cs typeface="Roboto Condensed"/>
            </a:endParaRPr>
          </a:p>
          <a:p>
            <a:pPr marL="469900" indent="-457200">
              <a:lnSpc>
                <a:spcPct val="100000"/>
              </a:lnSpc>
              <a:spcBef>
                <a:spcPts val="790"/>
              </a:spcBef>
              <a:buSzPct val="81818"/>
              <a:buFont typeface="AoyagiKouzanFontT"/>
              <a:buChar char="❖"/>
              <a:tabLst>
                <a:tab pos="469265" algn="l"/>
                <a:tab pos="469900" algn="l"/>
              </a:tabLst>
            </a:pPr>
            <a:r>
              <a:rPr lang="en-US" sz="2200" b="1" spc="-5" dirty="0">
                <a:solidFill>
                  <a:srgbClr val="858591"/>
                </a:solidFill>
                <a:latin typeface="Roboto" panose="02000000000000000000" pitchFamily="2" charset="0"/>
                <a:ea typeface="Roboto" panose="02000000000000000000" pitchFamily="2" charset="0"/>
                <a:cs typeface="Roboto"/>
              </a:rPr>
              <a:t>Research Journal “</a:t>
            </a:r>
            <a:r>
              <a:rPr lang="en-US" sz="2200" b="1" spc="-5" dirty="0" err="1">
                <a:solidFill>
                  <a:srgbClr val="858591"/>
                </a:solidFill>
                <a:latin typeface="Roboto" panose="02000000000000000000" pitchFamily="2" charset="0"/>
                <a:ea typeface="Roboto" panose="02000000000000000000" pitchFamily="2" charset="0"/>
                <a:cs typeface="Roboto"/>
              </a:rPr>
              <a:t>Annali</a:t>
            </a:r>
            <a:r>
              <a:rPr lang="en-US" sz="2200" b="1" spc="-5" dirty="0">
                <a:solidFill>
                  <a:srgbClr val="858591"/>
                </a:solidFill>
                <a:latin typeface="Roboto" panose="02000000000000000000" pitchFamily="2" charset="0"/>
                <a:ea typeface="Roboto" panose="02000000000000000000" pitchFamily="2" charset="0"/>
                <a:cs typeface="Roboto"/>
              </a:rPr>
              <a:t>”</a:t>
            </a:r>
            <a:endParaRPr lang="en-US" sz="2200" dirty="0">
              <a:latin typeface="Roboto" panose="02000000000000000000" pitchFamily="2" charset="0"/>
              <a:ea typeface="Roboto" panose="02000000000000000000" pitchFamily="2" charset="0"/>
              <a:cs typeface="Roboto"/>
            </a:endParaRPr>
          </a:p>
          <a:p>
            <a:pPr marL="927100" lvl="1" indent="-508000">
              <a:lnSpc>
                <a:spcPct val="100000"/>
              </a:lnSpc>
              <a:buFont typeface="AoyagiKouzanFontT"/>
              <a:buChar char="➢"/>
              <a:tabLst>
                <a:tab pos="926465" algn="l"/>
                <a:tab pos="927100" algn="l"/>
              </a:tabLst>
            </a:pPr>
            <a:r>
              <a:rPr lang="en-US" sz="2200" spc="-5" dirty="0">
                <a:solidFill>
                  <a:srgbClr val="858591"/>
                </a:solidFill>
                <a:latin typeface="Roboto" panose="02000000000000000000" pitchFamily="2" charset="0"/>
                <a:ea typeface="Roboto" panose="02000000000000000000" pitchFamily="2" charset="0"/>
                <a:cs typeface="Roboto"/>
              </a:rPr>
              <a:t>“A” category ANVUR</a:t>
            </a:r>
            <a:endParaRPr lang="en-US" sz="2200" dirty="0">
              <a:latin typeface="Roboto" panose="02000000000000000000" pitchFamily="2" charset="0"/>
              <a:ea typeface="Roboto" panose="02000000000000000000" pitchFamily="2" charset="0"/>
              <a:cs typeface="Roboto"/>
            </a:endParaRPr>
          </a:p>
          <a:p>
            <a:pPr marL="469900" indent="-457200">
              <a:lnSpc>
                <a:spcPct val="100000"/>
              </a:lnSpc>
              <a:spcBef>
                <a:spcPts val="1440"/>
              </a:spcBef>
              <a:buSzPct val="81818"/>
              <a:buFont typeface="AoyagiKouzanFontT"/>
              <a:buChar char="❖"/>
              <a:tabLst>
                <a:tab pos="469265" algn="l"/>
                <a:tab pos="469900" algn="l"/>
              </a:tabLst>
            </a:pPr>
            <a:r>
              <a:rPr lang="en-US" sz="2200" b="1" spc="-10" dirty="0">
                <a:solidFill>
                  <a:srgbClr val="858591"/>
                </a:solidFill>
                <a:latin typeface="Roboto" panose="02000000000000000000" pitchFamily="2" charset="0"/>
                <a:ea typeface="Roboto" panose="02000000000000000000" pitchFamily="2" charset="0"/>
                <a:cs typeface="Roboto"/>
              </a:rPr>
              <a:t>Book Series </a:t>
            </a:r>
            <a:r>
              <a:rPr lang="en-US" sz="2200" b="1" spc="-10" dirty="0" err="1">
                <a:solidFill>
                  <a:srgbClr val="858591"/>
                </a:solidFill>
                <a:latin typeface="Roboto" panose="02000000000000000000" pitchFamily="2" charset="0"/>
                <a:ea typeface="Roboto" panose="02000000000000000000" pitchFamily="2" charset="0"/>
                <a:cs typeface="Roboto"/>
              </a:rPr>
              <a:t>Zordan</a:t>
            </a:r>
            <a:r>
              <a:rPr lang="en-US" sz="2200" b="1" spc="-10" dirty="0">
                <a:solidFill>
                  <a:srgbClr val="858591"/>
                </a:solidFill>
                <a:latin typeface="Roboto" panose="02000000000000000000" pitchFamily="2" charset="0"/>
                <a:ea typeface="Roboto" panose="02000000000000000000" pitchFamily="2" charset="0"/>
                <a:cs typeface="Roboto"/>
              </a:rPr>
              <a:t> Lectures</a:t>
            </a:r>
            <a:endParaRPr lang="en-US" sz="2200" b="1" dirty="0">
              <a:latin typeface="Roboto" panose="02000000000000000000" pitchFamily="2" charset="0"/>
              <a:ea typeface="Roboto" panose="02000000000000000000" pitchFamily="2" charset="0"/>
              <a:cs typeface="Roboto"/>
            </a:endParaRPr>
          </a:p>
        </p:txBody>
      </p:sp>
      <p:grpSp>
        <p:nvGrpSpPr>
          <p:cNvPr id="18" name="object 18"/>
          <p:cNvGrpSpPr/>
          <p:nvPr/>
        </p:nvGrpSpPr>
        <p:grpSpPr>
          <a:xfrm>
            <a:off x="1701796" y="6515086"/>
            <a:ext cx="1625600" cy="1625600"/>
            <a:chOff x="1701796" y="6016587"/>
            <a:chExt cx="1625600" cy="1625600"/>
          </a:xfrm>
        </p:grpSpPr>
        <p:sp>
          <p:nvSpPr>
            <p:cNvPr id="19" name="object 19"/>
            <p:cNvSpPr/>
            <p:nvPr/>
          </p:nvSpPr>
          <p:spPr>
            <a:xfrm>
              <a:off x="1714496" y="6029287"/>
              <a:ext cx="1600200" cy="1600200"/>
            </a:xfrm>
            <a:custGeom>
              <a:avLst/>
              <a:gdLst/>
              <a:ahLst/>
              <a:cxnLst/>
              <a:rect l="l" t="t" r="r" b="b"/>
              <a:pathLst>
                <a:path w="1600200" h="1600200">
                  <a:moveTo>
                    <a:pt x="0" y="800098"/>
                  </a:moveTo>
                  <a:lnTo>
                    <a:pt x="1460" y="751356"/>
                  </a:lnTo>
                  <a:lnTo>
                    <a:pt x="5784" y="703387"/>
                  </a:lnTo>
                  <a:lnTo>
                    <a:pt x="12890" y="656275"/>
                  </a:lnTo>
                  <a:lnTo>
                    <a:pt x="22693" y="610102"/>
                  </a:lnTo>
                  <a:lnTo>
                    <a:pt x="35109" y="564953"/>
                  </a:lnTo>
                  <a:lnTo>
                    <a:pt x="50056" y="520911"/>
                  </a:lnTo>
                  <a:lnTo>
                    <a:pt x="67448" y="478060"/>
                  </a:lnTo>
                  <a:lnTo>
                    <a:pt x="87203" y="436483"/>
                  </a:lnTo>
                  <a:lnTo>
                    <a:pt x="109237" y="396265"/>
                  </a:lnTo>
                  <a:lnTo>
                    <a:pt x="133465" y="357489"/>
                  </a:lnTo>
                  <a:lnTo>
                    <a:pt x="159805" y="320239"/>
                  </a:lnTo>
                  <a:lnTo>
                    <a:pt x="188173" y="284598"/>
                  </a:lnTo>
                  <a:lnTo>
                    <a:pt x="218484" y="250650"/>
                  </a:lnTo>
                  <a:lnTo>
                    <a:pt x="250656" y="218478"/>
                  </a:lnTo>
                  <a:lnTo>
                    <a:pt x="284605" y="188167"/>
                  </a:lnTo>
                  <a:lnTo>
                    <a:pt x="320246" y="159800"/>
                  </a:lnTo>
                  <a:lnTo>
                    <a:pt x="357497" y="133461"/>
                  </a:lnTo>
                  <a:lnTo>
                    <a:pt x="396273" y="109233"/>
                  </a:lnTo>
                  <a:lnTo>
                    <a:pt x="436491" y="87200"/>
                  </a:lnTo>
                  <a:lnTo>
                    <a:pt x="478067" y="67446"/>
                  </a:lnTo>
                  <a:lnTo>
                    <a:pt x="520918" y="50054"/>
                  </a:lnTo>
                  <a:lnTo>
                    <a:pt x="564959" y="35108"/>
                  </a:lnTo>
                  <a:lnTo>
                    <a:pt x="610108" y="22692"/>
                  </a:lnTo>
                  <a:lnTo>
                    <a:pt x="656279" y="12890"/>
                  </a:lnTo>
                  <a:lnTo>
                    <a:pt x="703391" y="5784"/>
                  </a:lnTo>
                  <a:lnTo>
                    <a:pt x="751358" y="1460"/>
                  </a:lnTo>
                  <a:lnTo>
                    <a:pt x="800098" y="0"/>
                  </a:lnTo>
                  <a:lnTo>
                    <a:pt x="848892" y="1487"/>
                  </a:lnTo>
                  <a:lnTo>
                    <a:pt x="897255" y="5916"/>
                  </a:lnTo>
                  <a:lnTo>
                    <a:pt x="945065" y="13236"/>
                  </a:lnTo>
                  <a:lnTo>
                    <a:pt x="992200" y="23397"/>
                  </a:lnTo>
                  <a:lnTo>
                    <a:pt x="1038537" y="36347"/>
                  </a:lnTo>
                  <a:lnTo>
                    <a:pt x="1083953" y="52037"/>
                  </a:lnTo>
                  <a:lnTo>
                    <a:pt x="1128328" y="70415"/>
                  </a:lnTo>
                  <a:lnTo>
                    <a:pt x="1171538" y="91432"/>
                  </a:lnTo>
                  <a:lnTo>
                    <a:pt x="1213462" y="115037"/>
                  </a:lnTo>
                  <a:lnTo>
                    <a:pt x="1253977" y="141179"/>
                  </a:lnTo>
                  <a:lnTo>
                    <a:pt x="1292961" y="169808"/>
                  </a:lnTo>
                  <a:lnTo>
                    <a:pt x="1330291" y="200873"/>
                  </a:lnTo>
                  <a:lnTo>
                    <a:pt x="1365847" y="234324"/>
                  </a:lnTo>
                  <a:lnTo>
                    <a:pt x="1399298" y="269880"/>
                  </a:lnTo>
                  <a:lnTo>
                    <a:pt x="1430364" y="307212"/>
                  </a:lnTo>
                  <a:lnTo>
                    <a:pt x="1458995" y="346197"/>
                  </a:lnTo>
                  <a:lnTo>
                    <a:pt x="1485139" y="386715"/>
                  </a:lnTo>
                  <a:lnTo>
                    <a:pt x="1508747" y="428641"/>
                  </a:lnTo>
                  <a:lnTo>
                    <a:pt x="1529766" y="471854"/>
                  </a:lnTo>
                  <a:lnTo>
                    <a:pt x="1548148" y="516231"/>
                  </a:lnTo>
                  <a:lnTo>
                    <a:pt x="1563841" y="561651"/>
                  </a:lnTo>
                  <a:lnTo>
                    <a:pt x="1576794" y="607990"/>
                  </a:lnTo>
                  <a:lnTo>
                    <a:pt x="1586956" y="655127"/>
                  </a:lnTo>
                  <a:lnTo>
                    <a:pt x="1594278" y="702939"/>
                  </a:lnTo>
                  <a:lnTo>
                    <a:pt x="1598708" y="751303"/>
                  </a:lnTo>
                  <a:lnTo>
                    <a:pt x="1600196" y="800098"/>
                  </a:lnTo>
                  <a:lnTo>
                    <a:pt x="1598736" y="848837"/>
                  </a:lnTo>
                  <a:lnTo>
                    <a:pt x="1594411" y="896804"/>
                  </a:lnTo>
                  <a:lnTo>
                    <a:pt x="1587305" y="943914"/>
                  </a:lnTo>
                  <a:lnTo>
                    <a:pt x="1577502" y="990086"/>
                  </a:lnTo>
                  <a:lnTo>
                    <a:pt x="1565086" y="1035234"/>
                  </a:lnTo>
                  <a:lnTo>
                    <a:pt x="1550139" y="1079275"/>
                  </a:lnTo>
                  <a:lnTo>
                    <a:pt x="1532747" y="1122125"/>
                  </a:lnTo>
                  <a:lnTo>
                    <a:pt x="1512991" y="1163701"/>
                  </a:lnTo>
                  <a:lnTo>
                    <a:pt x="1490958" y="1203919"/>
                  </a:lnTo>
                  <a:lnTo>
                    <a:pt x="1466729" y="1242695"/>
                  </a:lnTo>
                  <a:lnTo>
                    <a:pt x="1440388" y="1279946"/>
                  </a:lnTo>
                  <a:lnTo>
                    <a:pt x="1412021" y="1315588"/>
                  </a:lnTo>
                  <a:lnTo>
                    <a:pt x="1381709" y="1349537"/>
                  </a:lnTo>
                  <a:lnTo>
                    <a:pt x="1349537" y="1381709"/>
                  </a:lnTo>
                  <a:lnTo>
                    <a:pt x="1315588" y="1412021"/>
                  </a:lnTo>
                  <a:lnTo>
                    <a:pt x="1279946" y="1440388"/>
                  </a:lnTo>
                  <a:lnTo>
                    <a:pt x="1242695" y="1466729"/>
                  </a:lnTo>
                  <a:lnTo>
                    <a:pt x="1203919" y="1490958"/>
                  </a:lnTo>
                  <a:lnTo>
                    <a:pt x="1163701" y="1512991"/>
                  </a:lnTo>
                  <a:lnTo>
                    <a:pt x="1122125" y="1532747"/>
                  </a:lnTo>
                  <a:lnTo>
                    <a:pt x="1079275" y="1550139"/>
                  </a:lnTo>
                  <a:lnTo>
                    <a:pt x="1035234" y="1565086"/>
                  </a:lnTo>
                  <a:lnTo>
                    <a:pt x="990086" y="1577502"/>
                  </a:lnTo>
                  <a:lnTo>
                    <a:pt x="943914" y="1587305"/>
                  </a:lnTo>
                  <a:lnTo>
                    <a:pt x="896804" y="1594411"/>
                  </a:lnTo>
                  <a:lnTo>
                    <a:pt x="848837" y="1598736"/>
                  </a:lnTo>
                  <a:lnTo>
                    <a:pt x="800098" y="1600196"/>
                  </a:lnTo>
                  <a:lnTo>
                    <a:pt x="751358" y="1598736"/>
                  </a:lnTo>
                  <a:lnTo>
                    <a:pt x="703391" y="1594411"/>
                  </a:lnTo>
                  <a:lnTo>
                    <a:pt x="656279" y="1587305"/>
                  </a:lnTo>
                  <a:lnTo>
                    <a:pt x="610108" y="1577502"/>
                  </a:lnTo>
                  <a:lnTo>
                    <a:pt x="564959" y="1565086"/>
                  </a:lnTo>
                  <a:lnTo>
                    <a:pt x="520918" y="1550139"/>
                  </a:lnTo>
                  <a:lnTo>
                    <a:pt x="478067" y="1532747"/>
                  </a:lnTo>
                  <a:lnTo>
                    <a:pt x="436491" y="1512991"/>
                  </a:lnTo>
                  <a:lnTo>
                    <a:pt x="396273" y="1490958"/>
                  </a:lnTo>
                  <a:lnTo>
                    <a:pt x="357497" y="1466729"/>
                  </a:lnTo>
                  <a:lnTo>
                    <a:pt x="320246" y="1440388"/>
                  </a:lnTo>
                  <a:lnTo>
                    <a:pt x="284605" y="1412021"/>
                  </a:lnTo>
                  <a:lnTo>
                    <a:pt x="250656" y="1381709"/>
                  </a:lnTo>
                  <a:lnTo>
                    <a:pt x="218484" y="1349537"/>
                  </a:lnTo>
                  <a:lnTo>
                    <a:pt x="188173" y="1315588"/>
                  </a:lnTo>
                  <a:lnTo>
                    <a:pt x="159805" y="1279946"/>
                  </a:lnTo>
                  <a:lnTo>
                    <a:pt x="133465" y="1242695"/>
                  </a:lnTo>
                  <a:lnTo>
                    <a:pt x="109237" y="1203919"/>
                  </a:lnTo>
                  <a:lnTo>
                    <a:pt x="87203" y="1163701"/>
                  </a:lnTo>
                  <a:lnTo>
                    <a:pt x="67448" y="1122125"/>
                  </a:lnTo>
                  <a:lnTo>
                    <a:pt x="50056" y="1079275"/>
                  </a:lnTo>
                  <a:lnTo>
                    <a:pt x="35109" y="1035234"/>
                  </a:lnTo>
                  <a:lnTo>
                    <a:pt x="22693" y="990086"/>
                  </a:lnTo>
                  <a:lnTo>
                    <a:pt x="12890" y="943914"/>
                  </a:lnTo>
                  <a:lnTo>
                    <a:pt x="5784" y="896804"/>
                  </a:lnTo>
                  <a:lnTo>
                    <a:pt x="1460" y="848837"/>
                  </a:lnTo>
                  <a:lnTo>
                    <a:pt x="0" y="800098"/>
                  </a:lnTo>
                  <a:close/>
                </a:path>
              </a:pathLst>
            </a:custGeom>
            <a:ln w="25399">
              <a:solidFill>
                <a:srgbClr val="BFBFC8"/>
              </a:solidFill>
            </a:ln>
          </p:spPr>
          <p:txBody>
            <a:bodyPr wrap="square" lIns="0" tIns="0" rIns="0" bIns="0" rtlCol="0"/>
            <a:lstStyle/>
            <a:p>
              <a:endParaRPr/>
            </a:p>
          </p:txBody>
        </p:sp>
        <p:sp>
          <p:nvSpPr>
            <p:cNvPr id="20" name="object 20"/>
            <p:cNvSpPr/>
            <p:nvPr/>
          </p:nvSpPr>
          <p:spPr>
            <a:xfrm>
              <a:off x="2195595" y="6438887"/>
              <a:ext cx="638810" cy="753745"/>
            </a:xfrm>
            <a:custGeom>
              <a:avLst/>
              <a:gdLst/>
              <a:ahLst/>
              <a:cxnLst/>
              <a:rect l="l" t="t" r="r" b="b"/>
              <a:pathLst>
                <a:path w="638810" h="753745">
                  <a:moveTo>
                    <a:pt x="531948" y="102724"/>
                  </a:moveTo>
                  <a:lnTo>
                    <a:pt x="106392" y="102724"/>
                  </a:lnTo>
                  <a:lnTo>
                    <a:pt x="93370" y="99785"/>
                  </a:lnTo>
                  <a:lnTo>
                    <a:pt x="82010" y="92034"/>
                  </a:lnTo>
                  <a:lnTo>
                    <a:pt x="73975" y="81072"/>
                  </a:lnTo>
                  <a:lnTo>
                    <a:pt x="70927" y="68499"/>
                  </a:lnTo>
                  <a:lnTo>
                    <a:pt x="70927" y="34249"/>
                  </a:lnTo>
                  <a:lnTo>
                    <a:pt x="73975" y="21673"/>
                  </a:lnTo>
                  <a:lnTo>
                    <a:pt x="82010" y="10703"/>
                  </a:lnTo>
                  <a:lnTo>
                    <a:pt x="93370" y="2943"/>
                  </a:lnTo>
                  <a:lnTo>
                    <a:pt x="106392" y="0"/>
                  </a:lnTo>
                  <a:lnTo>
                    <a:pt x="531948" y="0"/>
                  </a:lnTo>
                  <a:lnTo>
                    <a:pt x="544980" y="2943"/>
                  </a:lnTo>
                  <a:lnTo>
                    <a:pt x="556342" y="10703"/>
                  </a:lnTo>
                  <a:lnTo>
                    <a:pt x="564377" y="21673"/>
                  </a:lnTo>
                  <a:lnTo>
                    <a:pt x="567423" y="34249"/>
                  </a:lnTo>
                  <a:lnTo>
                    <a:pt x="106392" y="34249"/>
                  </a:lnTo>
                  <a:lnTo>
                    <a:pt x="106392" y="68499"/>
                  </a:lnTo>
                  <a:lnTo>
                    <a:pt x="567423" y="68499"/>
                  </a:lnTo>
                  <a:lnTo>
                    <a:pt x="564377" y="81072"/>
                  </a:lnTo>
                  <a:lnTo>
                    <a:pt x="556342" y="92034"/>
                  </a:lnTo>
                  <a:lnTo>
                    <a:pt x="544980" y="99785"/>
                  </a:lnTo>
                  <a:lnTo>
                    <a:pt x="531948" y="102724"/>
                  </a:lnTo>
                  <a:close/>
                </a:path>
                <a:path w="638810" h="753745">
                  <a:moveTo>
                    <a:pt x="567423" y="68499"/>
                  </a:moveTo>
                  <a:lnTo>
                    <a:pt x="531948" y="68499"/>
                  </a:lnTo>
                  <a:lnTo>
                    <a:pt x="531948" y="34249"/>
                  </a:lnTo>
                  <a:lnTo>
                    <a:pt x="567423" y="34249"/>
                  </a:lnTo>
                  <a:lnTo>
                    <a:pt x="567423" y="68499"/>
                  </a:lnTo>
                  <a:close/>
                </a:path>
                <a:path w="638810" h="753745">
                  <a:moveTo>
                    <a:pt x="425574" y="753398"/>
                  </a:moveTo>
                  <a:lnTo>
                    <a:pt x="212782" y="753398"/>
                  </a:lnTo>
                  <a:lnTo>
                    <a:pt x="163308" y="748081"/>
                  </a:lnTo>
                  <a:lnTo>
                    <a:pt x="118255" y="732880"/>
                  </a:lnTo>
                  <a:lnTo>
                    <a:pt x="78785" y="708917"/>
                  </a:lnTo>
                  <a:lnTo>
                    <a:pt x="46061" y="677317"/>
                  </a:lnTo>
                  <a:lnTo>
                    <a:pt x="21247" y="639202"/>
                  </a:lnTo>
                  <a:lnTo>
                    <a:pt x="5505" y="595696"/>
                  </a:lnTo>
                  <a:lnTo>
                    <a:pt x="0" y="547923"/>
                  </a:lnTo>
                  <a:lnTo>
                    <a:pt x="3004" y="497903"/>
                  </a:lnTo>
                  <a:lnTo>
                    <a:pt x="11284" y="454249"/>
                  </a:lnTo>
                  <a:lnTo>
                    <a:pt x="23740" y="415477"/>
                  </a:lnTo>
                  <a:lnTo>
                    <a:pt x="39274" y="380100"/>
                  </a:lnTo>
                  <a:lnTo>
                    <a:pt x="75177" y="313591"/>
                  </a:lnTo>
                  <a:lnTo>
                    <a:pt x="93349" y="279485"/>
                  </a:lnTo>
                  <a:lnTo>
                    <a:pt x="110201" y="242832"/>
                  </a:lnTo>
                  <a:lnTo>
                    <a:pt x="124636" y="202145"/>
                  </a:lnTo>
                  <a:lnTo>
                    <a:pt x="135553" y="155937"/>
                  </a:lnTo>
                  <a:lnTo>
                    <a:pt x="141854" y="102724"/>
                  </a:lnTo>
                  <a:lnTo>
                    <a:pt x="177319" y="102724"/>
                  </a:lnTo>
                  <a:lnTo>
                    <a:pt x="171640" y="154162"/>
                  </a:lnTo>
                  <a:lnTo>
                    <a:pt x="161804" y="199580"/>
                  </a:lnTo>
                  <a:lnTo>
                    <a:pt x="148643" y="239383"/>
                  </a:lnTo>
                  <a:lnTo>
                    <a:pt x="132989" y="273974"/>
                  </a:lnTo>
                  <a:lnTo>
                    <a:pt x="213134" y="273974"/>
                  </a:lnTo>
                  <a:lnTo>
                    <a:pt x="254549" y="282387"/>
                  </a:lnTo>
                  <a:lnTo>
                    <a:pt x="305874" y="303924"/>
                  </a:lnTo>
                  <a:lnTo>
                    <a:pt x="307387" y="304468"/>
                  </a:lnTo>
                  <a:lnTo>
                    <a:pt x="164574" y="304468"/>
                  </a:lnTo>
                  <a:lnTo>
                    <a:pt x="126686" y="311624"/>
                  </a:lnTo>
                  <a:lnTo>
                    <a:pt x="110824" y="316774"/>
                  </a:lnTo>
                  <a:lnTo>
                    <a:pt x="107500" y="325595"/>
                  </a:lnTo>
                  <a:lnTo>
                    <a:pt x="104174" y="332818"/>
                  </a:lnTo>
                  <a:lnTo>
                    <a:pt x="100849" y="338437"/>
                  </a:lnTo>
                  <a:lnTo>
                    <a:pt x="97524" y="342449"/>
                  </a:lnTo>
                  <a:lnTo>
                    <a:pt x="74737" y="389007"/>
                  </a:lnTo>
                  <a:lnTo>
                    <a:pt x="54858" y="435558"/>
                  </a:lnTo>
                  <a:lnTo>
                    <a:pt x="40798" y="486923"/>
                  </a:lnTo>
                  <a:lnTo>
                    <a:pt x="35464" y="547923"/>
                  </a:lnTo>
                  <a:lnTo>
                    <a:pt x="41826" y="593306"/>
                  </a:lnTo>
                  <a:lnTo>
                    <a:pt x="59763" y="634170"/>
                  </a:lnTo>
                  <a:lnTo>
                    <a:pt x="87551" y="668851"/>
                  </a:lnTo>
                  <a:lnTo>
                    <a:pt x="123466" y="695684"/>
                  </a:lnTo>
                  <a:lnTo>
                    <a:pt x="165784" y="713005"/>
                  </a:lnTo>
                  <a:lnTo>
                    <a:pt x="212782" y="719148"/>
                  </a:lnTo>
                  <a:lnTo>
                    <a:pt x="542710" y="719148"/>
                  </a:lnTo>
                  <a:lnTo>
                    <a:pt x="520092" y="732880"/>
                  </a:lnTo>
                  <a:lnTo>
                    <a:pt x="475042" y="748081"/>
                  </a:lnTo>
                  <a:lnTo>
                    <a:pt x="425574" y="753398"/>
                  </a:lnTo>
                  <a:close/>
                </a:path>
                <a:path w="638810" h="753745">
                  <a:moveTo>
                    <a:pt x="505178" y="324748"/>
                  </a:moveTo>
                  <a:lnTo>
                    <a:pt x="410214" y="324748"/>
                  </a:lnTo>
                  <a:lnTo>
                    <a:pt x="453339" y="314097"/>
                  </a:lnTo>
                  <a:lnTo>
                    <a:pt x="487314" y="297899"/>
                  </a:lnTo>
                  <a:lnTo>
                    <a:pt x="509798" y="282524"/>
                  </a:lnTo>
                  <a:lnTo>
                    <a:pt x="493448" y="245409"/>
                  </a:lnTo>
                  <a:lnTo>
                    <a:pt x="478764" y="203874"/>
                  </a:lnTo>
                  <a:lnTo>
                    <a:pt x="467404" y="156714"/>
                  </a:lnTo>
                  <a:lnTo>
                    <a:pt x="461024" y="102724"/>
                  </a:lnTo>
                  <a:lnTo>
                    <a:pt x="496499" y="102724"/>
                  </a:lnTo>
                  <a:lnTo>
                    <a:pt x="502800" y="155937"/>
                  </a:lnTo>
                  <a:lnTo>
                    <a:pt x="513717" y="202145"/>
                  </a:lnTo>
                  <a:lnTo>
                    <a:pt x="528152" y="242832"/>
                  </a:lnTo>
                  <a:lnTo>
                    <a:pt x="545004" y="279485"/>
                  </a:lnTo>
                  <a:lnTo>
                    <a:pt x="562593" y="312499"/>
                  </a:lnTo>
                  <a:lnTo>
                    <a:pt x="523098" y="312499"/>
                  </a:lnTo>
                  <a:lnTo>
                    <a:pt x="505178" y="324748"/>
                  </a:lnTo>
                  <a:close/>
                </a:path>
                <a:path w="638810" h="753745">
                  <a:moveTo>
                    <a:pt x="213134" y="273974"/>
                  </a:moveTo>
                  <a:lnTo>
                    <a:pt x="132989" y="273974"/>
                  </a:lnTo>
                  <a:lnTo>
                    <a:pt x="166860" y="271422"/>
                  </a:lnTo>
                  <a:lnTo>
                    <a:pt x="207795" y="272890"/>
                  </a:lnTo>
                  <a:lnTo>
                    <a:pt x="213134" y="273974"/>
                  </a:lnTo>
                  <a:close/>
                </a:path>
                <a:path w="638810" h="753745">
                  <a:moveTo>
                    <a:pt x="385674" y="359574"/>
                  </a:moveTo>
                  <a:lnTo>
                    <a:pt x="362332" y="358571"/>
                  </a:lnTo>
                  <a:lnTo>
                    <a:pt x="338570" y="354761"/>
                  </a:lnTo>
                  <a:lnTo>
                    <a:pt x="313978" y="346939"/>
                  </a:lnTo>
                  <a:lnTo>
                    <a:pt x="288144" y="333899"/>
                  </a:lnTo>
                  <a:lnTo>
                    <a:pt x="219917" y="307746"/>
                  </a:lnTo>
                  <a:lnTo>
                    <a:pt x="164574" y="304468"/>
                  </a:lnTo>
                  <a:lnTo>
                    <a:pt x="307387" y="304468"/>
                  </a:lnTo>
                  <a:lnTo>
                    <a:pt x="360279" y="323481"/>
                  </a:lnTo>
                  <a:lnTo>
                    <a:pt x="410214" y="324748"/>
                  </a:lnTo>
                  <a:lnTo>
                    <a:pt x="505178" y="324748"/>
                  </a:lnTo>
                  <a:lnTo>
                    <a:pt x="499130" y="328882"/>
                  </a:lnTo>
                  <a:lnTo>
                    <a:pt x="467680" y="344061"/>
                  </a:lnTo>
                  <a:lnTo>
                    <a:pt x="429583" y="355228"/>
                  </a:lnTo>
                  <a:lnTo>
                    <a:pt x="385674" y="359574"/>
                  </a:lnTo>
                  <a:close/>
                </a:path>
                <a:path w="638810" h="753745">
                  <a:moveTo>
                    <a:pt x="542710" y="719148"/>
                  </a:moveTo>
                  <a:lnTo>
                    <a:pt x="425574" y="719148"/>
                  </a:lnTo>
                  <a:lnTo>
                    <a:pt x="472570" y="713005"/>
                  </a:lnTo>
                  <a:lnTo>
                    <a:pt x="514885" y="695684"/>
                  </a:lnTo>
                  <a:lnTo>
                    <a:pt x="550795" y="668851"/>
                  </a:lnTo>
                  <a:lnTo>
                    <a:pt x="578579" y="634170"/>
                  </a:lnTo>
                  <a:lnTo>
                    <a:pt x="596513" y="593306"/>
                  </a:lnTo>
                  <a:lnTo>
                    <a:pt x="602873" y="547923"/>
                  </a:lnTo>
                  <a:lnTo>
                    <a:pt x="597541" y="486923"/>
                  </a:lnTo>
                  <a:lnTo>
                    <a:pt x="583483" y="435558"/>
                  </a:lnTo>
                  <a:lnTo>
                    <a:pt x="563607" y="389007"/>
                  </a:lnTo>
                  <a:lnTo>
                    <a:pt x="540823" y="342449"/>
                  </a:lnTo>
                  <a:lnTo>
                    <a:pt x="531838" y="328882"/>
                  </a:lnTo>
                  <a:lnTo>
                    <a:pt x="527113" y="321387"/>
                  </a:lnTo>
                  <a:lnTo>
                    <a:pt x="523098" y="312499"/>
                  </a:lnTo>
                  <a:lnTo>
                    <a:pt x="562593" y="312499"/>
                  </a:lnTo>
                  <a:lnTo>
                    <a:pt x="563174" y="313591"/>
                  </a:lnTo>
                  <a:lnTo>
                    <a:pt x="581565" y="346634"/>
                  </a:lnTo>
                  <a:lnTo>
                    <a:pt x="614609" y="415477"/>
                  </a:lnTo>
                  <a:lnTo>
                    <a:pt x="627065" y="454249"/>
                  </a:lnTo>
                  <a:lnTo>
                    <a:pt x="635344" y="497903"/>
                  </a:lnTo>
                  <a:lnTo>
                    <a:pt x="638348" y="547923"/>
                  </a:lnTo>
                  <a:lnTo>
                    <a:pt x="632842" y="595696"/>
                  </a:lnTo>
                  <a:lnTo>
                    <a:pt x="617100" y="639202"/>
                  </a:lnTo>
                  <a:lnTo>
                    <a:pt x="592285" y="677317"/>
                  </a:lnTo>
                  <a:lnTo>
                    <a:pt x="559561" y="708917"/>
                  </a:lnTo>
                  <a:lnTo>
                    <a:pt x="542710" y="719148"/>
                  </a:lnTo>
                  <a:close/>
                </a:path>
                <a:path w="638810" h="753745">
                  <a:moveTo>
                    <a:pt x="177319" y="445199"/>
                  </a:moveTo>
                  <a:lnTo>
                    <a:pt x="164297" y="442255"/>
                  </a:lnTo>
                  <a:lnTo>
                    <a:pt x="152937" y="434496"/>
                  </a:lnTo>
                  <a:lnTo>
                    <a:pt x="144902" y="423525"/>
                  </a:lnTo>
                  <a:lnTo>
                    <a:pt x="141854" y="410949"/>
                  </a:lnTo>
                  <a:lnTo>
                    <a:pt x="144902" y="398373"/>
                  </a:lnTo>
                  <a:lnTo>
                    <a:pt x="152937" y="387402"/>
                  </a:lnTo>
                  <a:lnTo>
                    <a:pt x="164297" y="379642"/>
                  </a:lnTo>
                  <a:lnTo>
                    <a:pt x="177319" y="376699"/>
                  </a:lnTo>
                  <a:lnTo>
                    <a:pt x="190341" y="379642"/>
                  </a:lnTo>
                  <a:lnTo>
                    <a:pt x="201700" y="387402"/>
                  </a:lnTo>
                  <a:lnTo>
                    <a:pt x="209734" y="398373"/>
                  </a:lnTo>
                  <a:lnTo>
                    <a:pt x="212782" y="410949"/>
                  </a:lnTo>
                  <a:lnTo>
                    <a:pt x="209734" y="423525"/>
                  </a:lnTo>
                  <a:lnTo>
                    <a:pt x="201700" y="434496"/>
                  </a:lnTo>
                  <a:lnTo>
                    <a:pt x="190341" y="442255"/>
                  </a:lnTo>
                  <a:lnTo>
                    <a:pt x="177319" y="445199"/>
                  </a:lnTo>
                  <a:close/>
                </a:path>
                <a:path w="638810" h="753745">
                  <a:moveTo>
                    <a:pt x="523098" y="445199"/>
                  </a:moveTo>
                  <a:lnTo>
                    <a:pt x="505348" y="445199"/>
                  </a:lnTo>
                  <a:lnTo>
                    <a:pt x="496499" y="436624"/>
                  </a:lnTo>
                  <a:lnTo>
                    <a:pt x="496499" y="419499"/>
                  </a:lnTo>
                  <a:lnTo>
                    <a:pt x="505348" y="410949"/>
                  </a:lnTo>
                  <a:lnTo>
                    <a:pt x="523098" y="410949"/>
                  </a:lnTo>
                  <a:lnTo>
                    <a:pt x="531948" y="419499"/>
                  </a:lnTo>
                  <a:lnTo>
                    <a:pt x="531948" y="436624"/>
                  </a:lnTo>
                  <a:lnTo>
                    <a:pt x="523098" y="445199"/>
                  </a:lnTo>
                  <a:close/>
                </a:path>
                <a:path w="638810" h="753745">
                  <a:moveTo>
                    <a:pt x="301441" y="582173"/>
                  </a:moveTo>
                  <a:lnTo>
                    <a:pt x="280039" y="578361"/>
                  </a:lnTo>
                  <a:lnTo>
                    <a:pt x="263208" y="567726"/>
                  </a:lnTo>
                  <a:lnTo>
                    <a:pt x="252195" y="551471"/>
                  </a:lnTo>
                  <a:lnTo>
                    <a:pt x="248247" y="530798"/>
                  </a:lnTo>
                  <a:lnTo>
                    <a:pt x="252195" y="510136"/>
                  </a:lnTo>
                  <a:lnTo>
                    <a:pt x="263208" y="493880"/>
                  </a:lnTo>
                  <a:lnTo>
                    <a:pt x="280039" y="483239"/>
                  </a:lnTo>
                  <a:lnTo>
                    <a:pt x="301441" y="479424"/>
                  </a:lnTo>
                  <a:lnTo>
                    <a:pt x="322847" y="483239"/>
                  </a:lnTo>
                  <a:lnTo>
                    <a:pt x="339682" y="493880"/>
                  </a:lnTo>
                  <a:lnTo>
                    <a:pt x="350699" y="510136"/>
                  </a:lnTo>
                  <a:lnTo>
                    <a:pt x="351375" y="513673"/>
                  </a:lnTo>
                  <a:lnTo>
                    <a:pt x="292576" y="513673"/>
                  </a:lnTo>
                  <a:lnTo>
                    <a:pt x="283709" y="522248"/>
                  </a:lnTo>
                  <a:lnTo>
                    <a:pt x="283709" y="539373"/>
                  </a:lnTo>
                  <a:lnTo>
                    <a:pt x="292576" y="547923"/>
                  </a:lnTo>
                  <a:lnTo>
                    <a:pt x="351377" y="547923"/>
                  </a:lnTo>
                  <a:lnTo>
                    <a:pt x="350699" y="551471"/>
                  </a:lnTo>
                  <a:lnTo>
                    <a:pt x="339682" y="567726"/>
                  </a:lnTo>
                  <a:lnTo>
                    <a:pt x="322847" y="578361"/>
                  </a:lnTo>
                  <a:lnTo>
                    <a:pt x="301441" y="582173"/>
                  </a:lnTo>
                  <a:close/>
                </a:path>
                <a:path w="638810" h="753745">
                  <a:moveTo>
                    <a:pt x="461024" y="547923"/>
                  </a:moveTo>
                  <a:lnTo>
                    <a:pt x="448007" y="544980"/>
                  </a:lnTo>
                  <a:lnTo>
                    <a:pt x="436652" y="537220"/>
                  </a:lnTo>
                  <a:lnTo>
                    <a:pt x="428620" y="526250"/>
                  </a:lnTo>
                  <a:lnTo>
                    <a:pt x="425574" y="513673"/>
                  </a:lnTo>
                  <a:lnTo>
                    <a:pt x="428620" y="501097"/>
                  </a:lnTo>
                  <a:lnTo>
                    <a:pt x="436652" y="490127"/>
                  </a:lnTo>
                  <a:lnTo>
                    <a:pt x="448007" y="482367"/>
                  </a:lnTo>
                  <a:lnTo>
                    <a:pt x="461024" y="479424"/>
                  </a:lnTo>
                  <a:lnTo>
                    <a:pt x="474044" y="482367"/>
                  </a:lnTo>
                  <a:lnTo>
                    <a:pt x="485408" y="490127"/>
                  </a:lnTo>
                  <a:lnTo>
                    <a:pt x="493448" y="501097"/>
                  </a:lnTo>
                  <a:lnTo>
                    <a:pt x="496499" y="513673"/>
                  </a:lnTo>
                  <a:lnTo>
                    <a:pt x="493448" y="526250"/>
                  </a:lnTo>
                  <a:lnTo>
                    <a:pt x="485408" y="537220"/>
                  </a:lnTo>
                  <a:lnTo>
                    <a:pt x="474044" y="544980"/>
                  </a:lnTo>
                  <a:lnTo>
                    <a:pt x="461024" y="547923"/>
                  </a:lnTo>
                  <a:close/>
                </a:path>
                <a:path w="638810" h="753745">
                  <a:moveTo>
                    <a:pt x="351377" y="547923"/>
                  </a:moveTo>
                  <a:lnTo>
                    <a:pt x="310299" y="547923"/>
                  </a:lnTo>
                  <a:lnTo>
                    <a:pt x="319174" y="539373"/>
                  </a:lnTo>
                  <a:lnTo>
                    <a:pt x="319174" y="522248"/>
                  </a:lnTo>
                  <a:lnTo>
                    <a:pt x="310299" y="513673"/>
                  </a:lnTo>
                  <a:lnTo>
                    <a:pt x="351375" y="513673"/>
                  </a:lnTo>
                  <a:lnTo>
                    <a:pt x="354649" y="530798"/>
                  </a:lnTo>
                  <a:lnTo>
                    <a:pt x="351377" y="547923"/>
                  </a:lnTo>
                  <a:close/>
                </a:path>
                <a:path w="638810" h="753745">
                  <a:moveTo>
                    <a:pt x="168452" y="616423"/>
                  </a:moveTo>
                  <a:lnTo>
                    <a:pt x="150722" y="616423"/>
                  </a:lnTo>
                  <a:lnTo>
                    <a:pt x="141854" y="607848"/>
                  </a:lnTo>
                  <a:lnTo>
                    <a:pt x="141854" y="590723"/>
                  </a:lnTo>
                  <a:lnTo>
                    <a:pt x="150722" y="582173"/>
                  </a:lnTo>
                  <a:lnTo>
                    <a:pt x="168452" y="582173"/>
                  </a:lnTo>
                  <a:lnTo>
                    <a:pt x="177319" y="590723"/>
                  </a:lnTo>
                  <a:lnTo>
                    <a:pt x="177319" y="607848"/>
                  </a:lnTo>
                  <a:lnTo>
                    <a:pt x="168452" y="616423"/>
                  </a:lnTo>
                  <a:close/>
                </a:path>
                <a:path w="638810" h="753745">
                  <a:moveTo>
                    <a:pt x="416699" y="684898"/>
                  </a:moveTo>
                  <a:lnTo>
                    <a:pt x="398974" y="684898"/>
                  </a:lnTo>
                  <a:lnTo>
                    <a:pt x="390099" y="676348"/>
                  </a:lnTo>
                  <a:lnTo>
                    <a:pt x="390099" y="659223"/>
                  </a:lnTo>
                  <a:lnTo>
                    <a:pt x="398974" y="650673"/>
                  </a:lnTo>
                  <a:lnTo>
                    <a:pt x="416699" y="650673"/>
                  </a:lnTo>
                  <a:lnTo>
                    <a:pt x="425574" y="659223"/>
                  </a:lnTo>
                  <a:lnTo>
                    <a:pt x="425574" y="676348"/>
                  </a:lnTo>
                  <a:lnTo>
                    <a:pt x="416699" y="684898"/>
                  </a:lnTo>
                  <a:close/>
                </a:path>
              </a:pathLst>
            </a:custGeom>
            <a:solidFill>
              <a:srgbClr val="1166B3"/>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84913" y="4583900"/>
            <a:ext cx="5518137" cy="951543"/>
          </a:xfrm>
          <a:prstGeom prst="rect">
            <a:avLst/>
          </a:prstGeom>
        </p:spPr>
        <p:txBody>
          <a:bodyPr vert="horz" wrap="square" lIns="0" tIns="12700" rIns="0" bIns="0" rtlCol="0">
            <a:spAutoFit/>
          </a:bodyPr>
          <a:lstStyle/>
          <a:p>
            <a:pPr marL="12700" algn="ctr">
              <a:lnSpc>
                <a:spcPct val="100000"/>
              </a:lnSpc>
              <a:spcBef>
                <a:spcPts val="100"/>
              </a:spcBef>
            </a:pPr>
            <a:r>
              <a:rPr lang="it-IT" sz="6100" spc="-15" dirty="0"/>
              <a:t>Executive Plan</a:t>
            </a:r>
            <a:endParaRPr sz="6100" dirty="0"/>
          </a:p>
        </p:txBody>
      </p:sp>
      <p:sp>
        <p:nvSpPr>
          <p:cNvPr id="3" name="object 3"/>
          <p:cNvSpPr/>
          <p:nvPr/>
        </p:nvSpPr>
        <p:spPr>
          <a:xfrm>
            <a:off x="5699113" y="4457691"/>
            <a:ext cx="685800" cy="685800"/>
          </a:xfrm>
          <a:custGeom>
            <a:avLst/>
            <a:gdLst/>
            <a:ahLst/>
            <a:cxnLst/>
            <a:rect l="l" t="t" r="r" b="b"/>
            <a:pathLst>
              <a:path w="685800" h="685800">
                <a:moveTo>
                  <a:pt x="0" y="685798"/>
                </a:moveTo>
                <a:lnTo>
                  <a:pt x="0" y="0"/>
                </a:lnTo>
              </a:path>
              <a:path w="685800" h="685800">
                <a:moveTo>
                  <a:pt x="0" y="0"/>
                </a:moveTo>
                <a:lnTo>
                  <a:pt x="685798" y="0"/>
                </a:lnTo>
              </a:path>
            </a:pathLst>
          </a:custGeom>
          <a:ln w="38099">
            <a:solidFill>
              <a:srgbClr val="1166B3"/>
            </a:solidFill>
          </a:ln>
        </p:spPr>
        <p:txBody>
          <a:bodyPr wrap="square" lIns="0" tIns="0" rIns="0" bIns="0" rtlCol="0"/>
          <a:lstStyle/>
          <a:p>
            <a:endParaRPr/>
          </a:p>
        </p:txBody>
      </p:sp>
      <p:sp>
        <p:nvSpPr>
          <p:cNvPr id="4" name="object 4"/>
          <p:cNvSpPr/>
          <p:nvPr/>
        </p:nvSpPr>
        <p:spPr>
          <a:xfrm>
            <a:off x="11903050" y="5143489"/>
            <a:ext cx="685800" cy="685800"/>
          </a:xfrm>
          <a:custGeom>
            <a:avLst/>
            <a:gdLst/>
            <a:ahLst/>
            <a:cxnLst/>
            <a:rect l="l" t="t" r="r" b="b"/>
            <a:pathLst>
              <a:path w="685800" h="685800">
                <a:moveTo>
                  <a:pt x="685798" y="0"/>
                </a:moveTo>
                <a:lnTo>
                  <a:pt x="685798" y="685798"/>
                </a:lnTo>
              </a:path>
              <a:path w="685800" h="685800">
                <a:moveTo>
                  <a:pt x="685798" y="685798"/>
                </a:moveTo>
                <a:lnTo>
                  <a:pt x="0" y="685798"/>
                </a:lnTo>
              </a:path>
            </a:pathLst>
          </a:custGeom>
          <a:ln w="38099">
            <a:solidFill>
              <a:srgbClr val="1166B3"/>
            </a:solidFill>
          </a:ln>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B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1657</TotalTime>
  <Words>1510</Words>
  <Application>Microsoft Macintosh PowerPoint</Application>
  <PresentationFormat>Personalizzato</PresentationFormat>
  <Paragraphs>297</Paragraphs>
  <Slides>28</Slides>
  <Notes>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28</vt:i4>
      </vt:variant>
    </vt:vector>
  </HeadingPairs>
  <TitlesOfParts>
    <vt:vector size="35" baseType="lpstr">
      <vt:lpstr>AoyagiKouzanFontT</vt:lpstr>
      <vt:lpstr>Arial</vt:lpstr>
      <vt:lpstr>Calibri</vt:lpstr>
      <vt:lpstr>Roboto</vt:lpstr>
      <vt:lpstr>Roboto Condensed</vt:lpstr>
      <vt:lpstr>Wingdings</vt:lpstr>
      <vt:lpstr>Office Theme</vt:lpstr>
      <vt:lpstr>Presentazione standard di PowerPoint</vt:lpstr>
      <vt:lpstr>Presentazione standard di PowerPoint</vt:lpstr>
      <vt:lpstr>Presentazione standard di PowerPoint</vt:lpstr>
      <vt:lpstr>Center for Religious Studies Vision - Mission - Objectives</vt:lpstr>
      <vt:lpstr>Center for Religious Studies  Strategy Overview</vt:lpstr>
      <vt:lpstr>Center for Religious Studies  Contents</vt:lpstr>
      <vt:lpstr>The Center for Religious Studies</vt:lpstr>
      <vt:lpstr>The Center for Religious Studies Key Figures (2022)</vt:lpstr>
      <vt:lpstr>Executive Plan</vt:lpstr>
      <vt:lpstr>Research  Competences</vt:lpstr>
      <vt:lpstr>Research  Projects</vt:lpstr>
      <vt:lpstr>Research  FBK Synergies</vt:lpstr>
      <vt:lpstr>Presentazione standard di PowerPoint</vt:lpstr>
      <vt:lpstr>Research goals in detail, 01</vt:lpstr>
      <vt:lpstr>Research goals in detail, 02</vt:lpstr>
      <vt:lpstr>Building Proximity</vt:lpstr>
      <vt:lpstr>Research Themes 2022-24</vt:lpstr>
      <vt:lpstr>2022 in detail International Seminar</vt:lpstr>
      <vt:lpstr>2022 in detail Key Events, 01</vt:lpstr>
      <vt:lpstr>2022 in detail Key Events, 02</vt:lpstr>
      <vt:lpstr>2022 in detail Key Publications</vt:lpstr>
      <vt:lpstr>2022 in detail Key Dissemination</vt:lpstr>
      <vt:lpstr>2022 in detail Key Partners</vt:lpstr>
      <vt:lpstr>2022 in detail Doctoral Program</vt:lpstr>
      <vt:lpstr>Conclusions</vt:lpstr>
      <vt:lpstr>Conclusions: Keywords</vt:lpstr>
      <vt:lpstr>Conclusions: Expansion lines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2021-11-25 - Digital Society - Executive Plan.pptx</dc:title>
  <dc:creator>Daniela Anesi</dc:creator>
  <cp:lastModifiedBy>Massimo LEONE</cp:lastModifiedBy>
  <cp:revision>28</cp:revision>
  <dcterms:created xsi:type="dcterms:W3CDTF">2022-06-06T05:22:48Z</dcterms:created>
  <dcterms:modified xsi:type="dcterms:W3CDTF">2022-10-25T14:32:00Z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LastSaved">
    <vt:filetime>2022-06-06T00:00:00Z</vt:filetime>
  </property>
</Properties>
</file>